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Gotham Bold" charset="1" panose="00000000000000000000"/>
      <p:regular r:id="rId15"/>
    </p:embeddedFont>
    <p:embeddedFont>
      <p:font typeface="Poppins" charset="1" panose="00000500000000000000"/>
      <p:regular r:id="rId16"/>
    </p:embeddedFont>
    <p:embeddedFont>
      <p:font typeface="Gotham" charset="1" panose="00000000000000000000"/>
      <p:regular r:id="rId17"/>
    </p:embeddedFont>
    <p:embeddedFont>
      <p:font typeface="Gotham Italics" charset="1" panose="00000000000000000000"/>
      <p:regular r:id="rId18"/>
    </p:embeddedFont>
    <p:embeddedFont>
      <p:font typeface="Times New Roman" charset="1" panose="02030502070405020303"/>
      <p:regular r:id="rId19"/>
    </p:embeddedFont>
    <p:embeddedFont>
      <p:font typeface="Libre Baskerville" charset="1" panose="02000000000000000000"/>
      <p:regular r:id="rId20"/>
    </p:embeddedFont>
    <p:embeddedFont>
      <p:font typeface="Times New Roman Condensed" charset="1" panose="02030506070405020303"/>
      <p:regular r:id="rId21"/>
    </p:embeddedFont>
    <p:embeddedFont>
      <p:font typeface="Some Time Later" charset="1" panose="02000503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png>
</file>

<file path=ppt/media/image13.png>
</file>

<file path=ppt/media/image14.png>
</file>

<file path=ppt/media/image15.jpeg>
</file>

<file path=ppt/media/image16.jpeg>
</file>

<file path=ppt/media/image2.svg>
</file>

<file path=ppt/media/image3.png>
</file>

<file path=ppt/media/image4.svg>
</file>

<file path=ppt/media/image5.jpeg>
</file>

<file path=ppt/media/image6.jpeg>
</file>

<file path=ppt/media/image7.jpeg>
</file>

<file path=ppt/media/image8.pn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jpe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7.jpeg" Type="http://schemas.openxmlformats.org/officeDocument/2006/relationships/image"/><Relationship Id="rId6" Target="../media/image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6.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4468512" y="-353712"/>
            <a:ext cx="10994424" cy="10994424"/>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85725" cap="sq">
              <a:solidFill>
                <a:srgbClr val="5271FF"/>
              </a:solidFill>
              <a:prstDash val="solid"/>
              <a:miter/>
            </a:ln>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Freeform 5" id="5"/>
          <p:cNvSpPr/>
          <p:nvPr/>
        </p:nvSpPr>
        <p:spPr>
          <a:xfrm flipH="false" flipV="false" rot="0">
            <a:off x="1028700" y="9140065"/>
            <a:ext cx="945880" cy="236470"/>
          </a:xfrm>
          <a:custGeom>
            <a:avLst/>
            <a:gdLst/>
            <a:ahLst/>
            <a:cxnLst/>
            <a:rect r="r" b="b" t="t" l="l"/>
            <a:pathLst>
              <a:path h="236470" w="94588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6384897" y="5379918"/>
            <a:ext cx="6059445" cy="6059445"/>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p:spPr>
        </p:sp>
        <p:sp>
          <p:nvSpPr>
            <p:cNvPr name="TextBox 8" id="8"/>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Freeform 9" id="9"/>
          <p:cNvSpPr/>
          <p:nvPr/>
        </p:nvSpPr>
        <p:spPr>
          <a:xfrm flipH="false" flipV="false" rot="0">
            <a:off x="15720762" y="6964430"/>
            <a:ext cx="2000810" cy="4114800"/>
          </a:xfrm>
          <a:custGeom>
            <a:avLst/>
            <a:gdLst/>
            <a:ahLst/>
            <a:cxnLst/>
            <a:rect r="r" b="b" t="t" l="l"/>
            <a:pathLst>
              <a:path h="4114800" w="2000810">
                <a:moveTo>
                  <a:pt x="0" y="0"/>
                </a:moveTo>
                <a:lnTo>
                  <a:pt x="2000810" y="0"/>
                </a:lnTo>
                <a:lnTo>
                  <a:pt x="2000810" y="4114800"/>
                </a:lnTo>
                <a:lnTo>
                  <a:pt x="0" y="4114800"/>
                </a:lnTo>
                <a:lnTo>
                  <a:pt x="0" y="0"/>
                </a:lnTo>
                <a:close/>
              </a:path>
            </a:pathLst>
          </a:custGeom>
          <a:blipFill>
            <a:blip r:embed="rId4">
              <a:alphaModFix amt="53000"/>
              <a:extLst>
                <a:ext uri="{96DAC541-7B7A-43D3-8B79-37D633B846F1}">
                  <asvg:svgBlip xmlns:asvg="http://schemas.microsoft.com/office/drawing/2016/SVG/main" r:embed="rId5"/>
                </a:ext>
              </a:extLst>
            </a:blip>
            <a:stretch>
              <a:fillRect l="0" t="0" r="-204881" b="0"/>
            </a:stretch>
          </a:blipFill>
        </p:spPr>
      </p:sp>
      <p:grpSp>
        <p:nvGrpSpPr>
          <p:cNvPr name="Group 10" id="10"/>
          <p:cNvGrpSpPr/>
          <p:nvPr/>
        </p:nvGrpSpPr>
        <p:grpSpPr>
          <a:xfrm rot="0">
            <a:off x="11762088" y="-9632634"/>
            <a:ext cx="10994424" cy="10994424"/>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5271FF">
                  <a:alpha val="11765"/>
                </a:srgbClr>
              </a:solidFill>
              <a:prstDash val="solid"/>
              <a:miter/>
            </a:ln>
          </p:spPr>
        </p:sp>
        <p:sp>
          <p:nvSpPr>
            <p:cNvPr name="TextBox 12" id="12"/>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3373132" y="4114076"/>
            <a:ext cx="12198237" cy="2291464"/>
            <a:chOff x="0" y="0"/>
            <a:chExt cx="3212705" cy="603513"/>
          </a:xfrm>
        </p:grpSpPr>
        <p:sp>
          <p:nvSpPr>
            <p:cNvPr name="Freeform 14" id="14"/>
            <p:cNvSpPr/>
            <p:nvPr/>
          </p:nvSpPr>
          <p:spPr>
            <a:xfrm flipH="false" flipV="false" rot="0">
              <a:off x="0" y="0"/>
              <a:ext cx="3212704" cy="603513"/>
            </a:xfrm>
            <a:custGeom>
              <a:avLst/>
              <a:gdLst/>
              <a:ahLst/>
              <a:cxnLst/>
              <a:rect r="r" b="b" t="t" l="l"/>
              <a:pathLst>
                <a:path h="603513" w="3212704">
                  <a:moveTo>
                    <a:pt x="0" y="0"/>
                  </a:moveTo>
                  <a:lnTo>
                    <a:pt x="3212704" y="0"/>
                  </a:lnTo>
                  <a:lnTo>
                    <a:pt x="3212704" y="603513"/>
                  </a:lnTo>
                  <a:lnTo>
                    <a:pt x="0" y="603513"/>
                  </a:lnTo>
                  <a:close/>
                </a:path>
              </a:pathLst>
            </a:custGeom>
            <a:solidFill>
              <a:srgbClr val="FFFEFE"/>
            </a:solidFill>
          </p:spPr>
        </p:sp>
        <p:sp>
          <p:nvSpPr>
            <p:cNvPr name="TextBox 15" id="15"/>
            <p:cNvSpPr txBox="true"/>
            <p:nvPr/>
          </p:nvSpPr>
          <p:spPr>
            <a:xfrm>
              <a:off x="0" y="-28575"/>
              <a:ext cx="3212705" cy="632088"/>
            </a:xfrm>
            <a:prstGeom prst="rect">
              <a:avLst/>
            </a:prstGeom>
          </p:spPr>
          <p:txBody>
            <a:bodyPr anchor="ctr" rtlCol="false" tIns="50800" lIns="50800" bIns="50800" rIns="50800"/>
            <a:lstStyle/>
            <a:p>
              <a:pPr algn="ctr">
                <a:lnSpc>
                  <a:spcPts val="2380"/>
                </a:lnSpc>
              </a:pPr>
            </a:p>
          </p:txBody>
        </p:sp>
      </p:grpSp>
      <p:sp>
        <p:nvSpPr>
          <p:cNvPr name="TextBox 16" id="16"/>
          <p:cNvSpPr txBox="true"/>
          <p:nvPr/>
        </p:nvSpPr>
        <p:spPr>
          <a:xfrm rot="0">
            <a:off x="2757007" y="4226028"/>
            <a:ext cx="14157331" cy="1953260"/>
          </a:xfrm>
          <a:prstGeom prst="rect">
            <a:avLst/>
          </a:prstGeom>
        </p:spPr>
        <p:txBody>
          <a:bodyPr anchor="t" rtlCol="false" tIns="0" lIns="0" bIns="0" rIns="0">
            <a:spAutoFit/>
          </a:bodyPr>
          <a:lstStyle/>
          <a:p>
            <a:pPr algn="ctr">
              <a:lnSpc>
                <a:spcPts val="7840"/>
              </a:lnSpc>
              <a:spcBef>
                <a:spcPct val="0"/>
              </a:spcBef>
            </a:pPr>
            <a:r>
              <a:rPr lang="en-US" sz="5600" spc="784">
                <a:solidFill>
                  <a:srgbClr val="191919"/>
                </a:solidFill>
                <a:latin typeface="Gotham Bold"/>
                <a:ea typeface="Gotham Bold"/>
                <a:cs typeface="Gotham Bold"/>
                <a:sym typeface="Gotham Bold"/>
              </a:rPr>
              <a:t>HEART DISEASE DIAGNOSTIC ANALYSIS </a:t>
            </a:r>
          </a:p>
        </p:txBody>
      </p:sp>
      <p:sp>
        <p:nvSpPr>
          <p:cNvPr name="TextBox 17" id="17"/>
          <p:cNvSpPr txBox="true"/>
          <p:nvPr/>
        </p:nvSpPr>
        <p:spPr>
          <a:xfrm rot="0">
            <a:off x="6068500" y="8661165"/>
            <a:ext cx="7020329" cy="368300"/>
          </a:xfrm>
          <a:prstGeom prst="rect">
            <a:avLst/>
          </a:prstGeom>
        </p:spPr>
        <p:txBody>
          <a:bodyPr anchor="t" rtlCol="false" tIns="0" lIns="0" bIns="0" rIns="0">
            <a:spAutoFit/>
          </a:bodyPr>
          <a:lstStyle/>
          <a:p>
            <a:pPr algn="ctr">
              <a:lnSpc>
                <a:spcPts val="2800"/>
              </a:lnSpc>
              <a:spcBef>
                <a:spcPct val="0"/>
              </a:spcBef>
            </a:pPr>
            <a:r>
              <a:rPr lang="en-US" sz="2000" spc="1224">
                <a:solidFill>
                  <a:srgbClr val="191919"/>
                </a:solidFill>
                <a:latin typeface="Poppins"/>
                <a:ea typeface="Poppins"/>
                <a:cs typeface="Poppins"/>
                <a:sym typeface="Poppins"/>
              </a:rPr>
              <a:t>BY- AYUSH KUMAR SINGH</a:t>
            </a:r>
          </a:p>
        </p:txBody>
      </p:sp>
      <p:grpSp>
        <p:nvGrpSpPr>
          <p:cNvPr name="Group 18" id="18"/>
          <p:cNvGrpSpPr/>
          <p:nvPr/>
        </p:nvGrpSpPr>
        <p:grpSpPr>
          <a:xfrm rot="0">
            <a:off x="-9965724" y="-1383136"/>
            <a:ext cx="10994424" cy="10994424"/>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5271FF">
                  <a:alpha val="11765"/>
                </a:srgbClr>
              </a:solidFill>
              <a:prstDash val="solid"/>
              <a:miter/>
            </a:ln>
          </p:spPr>
        </p:sp>
        <p:sp>
          <p:nvSpPr>
            <p:cNvPr name="TextBox 20" id="20"/>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1373119" y="-1315898"/>
            <a:ext cx="3499668" cy="13405540"/>
            <a:chOff x="0" y="0"/>
            <a:chExt cx="212191" cy="812800"/>
          </a:xfrm>
        </p:grpSpPr>
        <p:sp>
          <p:nvSpPr>
            <p:cNvPr name="Freeform 3" id="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F0000"/>
              </a:solidFill>
              <a:prstDash val="solid"/>
              <a:miter/>
            </a:ln>
          </p:spPr>
        </p:sp>
        <p:sp>
          <p:nvSpPr>
            <p:cNvPr name="TextBox 4" id="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8965668" y="-5606768"/>
            <a:ext cx="10994424" cy="10994424"/>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5271FF"/>
              </a:solidFill>
              <a:prstDash val="solid"/>
              <a:miter/>
            </a:ln>
          </p:spPr>
        </p:sp>
        <p:sp>
          <p:nvSpPr>
            <p:cNvPr name="TextBox 7" id="7"/>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Freeform 8" id="8"/>
          <p:cNvSpPr/>
          <p:nvPr/>
        </p:nvSpPr>
        <p:spPr>
          <a:xfrm flipH="false" flipV="false" rot="0">
            <a:off x="16313420" y="910465"/>
            <a:ext cx="945880" cy="236470"/>
          </a:xfrm>
          <a:custGeom>
            <a:avLst/>
            <a:gdLst/>
            <a:ahLst/>
            <a:cxnLst/>
            <a:rect r="r" b="b" t="t" l="l"/>
            <a:pathLst>
              <a:path h="236470" w="94588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706082" y="1952203"/>
            <a:ext cx="992463" cy="992463"/>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p:spPr>
        </p:sp>
        <p:sp>
          <p:nvSpPr>
            <p:cNvPr name="TextBox 11" id="11"/>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ea typeface="Gotham"/>
                  <a:cs typeface="Gotham"/>
                  <a:sym typeface="Gotham"/>
                </a:rPr>
                <a:t>1</a:t>
              </a:r>
            </a:p>
          </p:txBody>
        </p:sp>
      </p:grpSp>
      <p:grpSp>
        <p:nvGrpSpPr>
          <p:cNvPr name="Group 12" id="12"/>
          <p:cNvGrpSpPr/>
          <p:nvPr/>
        </p:nvGrpSpPr>
        <p:grpSpPr>
          <a:xfrm rot="0">
            <a:off x="948235" y="4447339"/>
            <a:ext cx="508158" cy="543805"/>
            <a:chOff x="0" y="0"/>
            <a:chExt cx="812800" cy="869819"/>
          </a:xfrm>
        </p:grpSpPr>
        <p:sp>
          <p:nvSpPr>
            <p:cNvPr name="Freeform 13" id="1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4" id="1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name="Group 15" id="15"/>
          <p:cNvGrpSpPr/>
          <p:nvPr/>
        </p:nvGrpSpPr>
        <p:grpSpPr>
          <a:xfrm rot="0">
            <a:off x="948235" y="3107362"/>
            <a:ext cx="508158" cy="543805"/>
            <a:chOff x="0" y="0"/>
            <a:chExt cx="812800" cy="869819"/>
          </a:xfrm>
        </p:grpSpPr>
        <p:sp>
          <p:nvSpPr>
            <p:cNvPr name="Freeform 16" id="1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7" id="1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name="Group 18" id="18"/>
          <p:cNvGrpSpPr/>
          <p:nvPr/>
        </p:nvGrpSpPr>
        <p:grpSpPr>
          <a:xfrm rot="0">
            <a:off x="948235" y="5115753"/>
            <a:ext cx="508158" cy="543805"/>
            <a:chOff x="0" y="0"/>
            <a:chExt cx="812800" cy="869819"/>
          </a:xfrm>
        </p:grpSpPr>
        <p:sp>
          <p:nvSpPr>
            <p:cNvPr name="Freeform 19" id="1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0" id="2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name="Group 21" id="21"/>
          <p:cNvGrpSpPr/>
          <p:nvPr/>
        </p:nvGrpSpPr>
        <p:grpSpPr>
          <a:xfrm rot="0">
            <a:off x="948235" y="3776486"/>
            <a:ext cx="508158" cy="543805"/>
            <a:chOff x="0" y="0"/>
            <a:chExt cx="812800" cy="869819"/>
          </a:xfrm>
        </p:grpSpPr>
        <p:sp>
          <p:nvSpPr>
            <p:cNvPr name="Freeform 22" id="2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3" id="2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name="Group 24" id="24"/>
          <p:cNvGrpSpPr/>
          <p:nvPr/>
        </p:nvGrpSpPr>
        <p:grpSpPr>
          <a:xfrm rot="0">
            <a:off x="948235" y="6455730"/>
            <a:ext cx="508158" cy="543805"/>
            <a:chOff x="0" y="0"/>
            <a:chExt cx="812800" cy="869819"/>
          </a:xfrm>
        </p:grpSpPr>
        <p:sp>
          <p:nvSpPr>
            <p:cNvPr name="Freeform 25" id="2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6" id="2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name="Group 27" id="27"/>
          <p:cNvGrpSpPr/>
          <p:nvPr/>
        </p:nvGrpSpPr>
        <p:grpSpPr>
          <a:xfrm rot="0">
            <a:off x="948235" y="5784877"/>
            <a:ext cx="508158" cy="543805"/>
            <a:chOff x="0" y="0"/>
            <a:chExt cx="812800" cy="869819"/>
          </a:xfrm>
        </p:grpSpPr>
        <p:sp>
          <p:nvSpPr>
            <p:cNvPr name="Freeform 28" id="2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9" id="2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name="Group 30" id="30"/>
          <p:cNvGrpSpPr>
            <a:grpSpLocks noChangeAspect="true"/>
          </p:cNvGrpSpPr>
          <p:nvPr/>
        </p:nvGrpSpPr>
        <p:grpSpPr>
          <a:xfrm rot="0">
            <a:off x="12790556" y="-643689"/>
            <a:ext cx="6030561" cy="12061121"/>
            <a:chOff x="0" y="0"/>
            <a:chExt cx="3175000" cy="6350000"/>
          </a:xfrm>
        </p:grpSpPr>
        <p:sp>
          <p:nvSpPr>
            <p:cNvPr name="Freeform 31" id="31"/>
            <p:cNvSpPr/>
            <p:nvPr/>
          </p:nvSpPr>
          <p:spPr>
            <a:xfrm flipH="false" flipV="false" rot="0">
              <a:off x="0" y="0"/>
              <a:ext cx="3175000" cy="6350000"/>
            </a:xfrm>
            <a:custGeom>
              <a:avLst/>
              <a:gdLst/>
              <a:ahLst/>
              <a:cxnLst/>
              <a:rect r="r" b="b" t="t" l="l"/>
              <a:pathLst>
                <a:path h="6350000" w="3175000">
                  <a:moveTo>
                    <a:pt x="0" y="3175000"/>
                  </a:moveTo>
                  <a:cubicBezTo>
                    <a:pt x="0" y="4928870"/>
                    <a:pt x="1421130" y="6350000"/>
                    <a:pt x="3175000" y="6350000"/>
                  </a:cubicBezTo>
                  <a:lnTo>
                    <a:pt x="3175000" y="0"/>
                  </a:lnTo>
                  <a:cubicBezTo>
                    <a:pt x="1421130" y="0"/>
                    <a:pt x="0" y="1421130"/>
                    <a:pt x="0" y="3175000"/>
                  </a:cubicBezTo>
                  <a:close/>
                </a:path>
              </a:pathLst>
            </a:custGeom>
            <a:blipFill>
              <a:blip r:embed="rId4"/>
              <a:stretch>
                <a:fillRect l="-13199" t="0" r="-13200" b="0"/>
              </a:stretch>
            </a:blipFill>
          </p:spPr>
        </p:sp>
      </p:grpSp>
      <p:sp>
        <p:nvSpPr>
          <p:cNvPr name="TextBox 32" id="32"/>
          <p:cNvSpPr txBox="true"/>
          <p:nvPr/>
        </p:nvSpPr>
        <p:spPr>
          <a:xfrm rot="0">
            <a:off x="3024989" y="5273153"/>
            <a:ext cx="9392229" cy="3708665"/>
          </a:xfrm>
          <a:prstGeom prst="rect">
            <a:avLst/>
          </a:prstGeom>
        </p:spPr>
        <p:txBody>
          <a:bodyPr anchor="t" rtlCol="false" tIns="0" lIns="0" bIns="0" rIns="0">
            <a:spAutoFit/>
          </a:bodyPr>
          <a:lstStyle/>
          <a:p>
            <a:pPr algn="l">
              <a:lnSpc>
                <a:spcPts val="5023"/>
              </a:lnSpc>
            </a:pPr>
            <a:r>
              <a:rPr lang="en-US" sz="3588">
                <a:solidFill>
                  <a:srgbClr val="191919"/>
                </a:solidFill>
                <a:latin typeface="Gotham Italics"/>
                <a:ea typeface="Gotham Italics"/>
                <a:cs typeface="Gotham Italics"/>
                <a:sym typeface="Gotham Italics"/>
              </a:rPr>
              <a:t>Health is real wealth in the pandemic time we all realized the brute effects of covid-19 on all irrespective of any status. You are required to analyze this health and medical data for better future preparation. </a:t>
            </a:r>
          </a:p>
        </p:txBody>
      </p:sp>
      <p:grpSp>
        <p:nvGrpSpPr>
          <p:cNvPr name="Group 33" id="33"/>
          <p:cNvGrpSpPr/>
          <p:nvPr/>
        </p:nvGrpSpPr>
        <p:grpSpPr>
          <a:xfrm rot="0">
            <a:off x="948235" y="7123361"/>
            <a:ext cx="508158" cy="543805"/>
            <a:chOff x="0" y="0"/>
            <a:chExt cx="812800" cy="869819"/>
          </a:xfrm>
        </p:grpSpPr>
        <p:sp>
          <p:nvSpPr>
            <p:cNvPr name="Freeform 34" id="3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35" id="3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name="Group 36" id="36"/>
          <p:cNvGrpSpPr/>
          <p:nvPr/>
        </p:nvGrpSpPr>
        <p:grpSpPr>
          <a:xfrm rot="3945801">
            <a:off x="11868535" y="8125500"/>
            <a:ext cx="4776403" cy="4776403"/>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p:spPr>
        </p:sp>
        <p:sp>
          <p:nvSpPr>
            <p:cNvPr name="TextBox 38" id="38"/>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Freeform 39" id="39"/>
          <p:cNvSpPr/>
          <p:nvPr/>
        </p:nvSpPr>
        <p:spPr>
          <a:xfrm flipH="false" flipV="false" rot="3945801">
            <a:off x="12156571" y="7154038"/>
            <a:ext cx="1577153" cy="3243522"/>
          </a:xfrm>
          <a:custGeom>
            <a:avLst/>
            <a:gdLst/>
            <a:ahLst/>
            <a:cxnLst/>
            <a:rect r="r" b="b" t="t" l="l"/>
            <a:pathLst>
              <a:path h="3243522" w="1577153">
                <a:moveTo>
                  <a:pt x="0" y="0"/>
                </a:moveTo>
                <a:lnTo>
                  <a:pt x="1577154" y="0"/>
                </a:lnTo>
                <a:lnTo>
                  <a:pt x="1577154" y="3243523"/>
                </a:lnTo>
                <a:lnTo>
                  <a:pt x="0" y="3243523"/>
                </a:lnTo>
                <a:lnTo>
                  <a:pt x="0" y="0"/>
                </a:lnTo>
                <a:close/>
              </a:path>
            </a:pathLst>
          </a:custGeom>
          <a:blipFill>
            <a:blip r:embed="rId5">
              <a:extLst>
                <a:ext uri="{96DAC541-7B7A-43D3-8B79-37D633B846F1}">
                  <asvg:svgBlip xmlns:asvg="http://schemas.microsoft.com/office/drawing/2016/SVG/main" r:embed="rId6"/>
                </a:ext>
              </a:extLst>
            </a:blip>
            <a:stretch>
              <a:fillRect l="0" t="0" r="-204881" b="0"/>
            </a:stretch>
          </a:blipFill>
        </p:spPr>
      </p:sp>
      <p:sp>
        <p:nvSpPr>
          <p:cNvPr name="TextBox 40" id="40"/>
          <p:cNvSpPr txBox="true"/>
          <p:nvPr/>
        </p:nvSpPr>
        <p:spPr>
          <a:xfrm rot="0">
            <a:off x="2898696" y="2543952"/>
            <a:ext cx="6727836" cy="467106"/>
          </a:xfrm>
          <a:prstGeom prst="rect">
            <a:avLst/>
          </a:prstGeom>
        </p:spPr>
        <p:txBody>
          <a:bodyPr anchor="t" rtlCol="false" tIns="0" lIns="0" bIns="0" rIns="0">
            <a:spAutoFit/>
          </a:bodyPr>
          <a:lstStyle/>
          <a:p>
            <a:pPr algn="l">
              <a:lnSpc>
                <a:spcPts val="3492"/>
              </a:lnSpc>
            </a:pPr>
            <a:r>
              <a:rPr lang="en-US" sz="3600" spc="179">
                <a:solidFill>
                  <a:srgbClr val="191919"/>
                </a:solidFill>
                <a:latin typeface="Gotham Bold"/>
                <a:ea typeface="Gotham Bold"/>
                <a:cs typeface="Gotham Bold"/>
                <a:sym typeface="Gotham Bold"/>
              </a:rPr>
              <a:t>PROBLEM STATEMENT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10882580" y="-3503638"/>
            <a:ext cx="12753441" cy="12753441"/>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61950" cap="sq">
              <a:solidFill>
                <a:srgbClr val="5271FF">
                  <a:alpha val="25882"/>
                </a:srgbClr>
              </a:solidFill>
              <a:prstDash val="solid"/>
              <a:miter/>
            </a:ln>
          </p:spPr>
        </p:sp>
        <p:sp>
          <p:nvSpPr>
            <p:cNvPr name="TextBox 4" id="4"/>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10839671" y="1555884"/>
            <a:ext cx="5946689" cy="3317308"/>
            <a:chOff x="0" y="0"/>
            <a:chExt cx="7928919" cy="4423077"/>
          </a:xfrm>
        </p:grpSpPr>
        <p:pic>
          <p:nvPicPr>
            <p:cNvPr name="Picture 6" id="6"/>
            <p:cNvPicPr>
              <a:picLocks noChangeAspect="true"/>
            </p:cNvPicPr>
            <p:nvPr/>
          </p:nvPicPr>
          <p:blipFill>
            <a:blip r:embed="rId2"/>
            <a:srcRect l="0" t="30465" r="0" b="0"/>
            <a:stretch>
              <a:fillRect/>
            </a:stretch>
          </p:blipFill>
          <p:spPr>
            <a:xfrm flipH="false" flipV="false">
              <a:off x="0" y="0"/>
              <a:ext cx="7928919" cy="4423077"/>
            </a:xfrm>
            <a:prstGeom prst="rect">
              <a:avLst/>
            </a:prstGeom>
          </p:spPr>
        </p:pic>
      </p:grpSp>
      <p:grpSp>
        <p:nvGrpSpPr>
          <p:cNvPr name="Group 7" id="7"/>
          <p:cNvGrpSpPr/>
          <p:nvPr/>
        </p:nvGrpSpPr>
        <p:grpSpPr>
          <a:xfrm rot="0">
            <a:off x="-1373119" y="-1315898"/>
            <a:ext cx="3499668" cy="13405540"/>
            <a:chOff x="0" y="0"/>
            <a:chExt cx="212191" cy="812800"/>
          </a:xfrm>
        </p:grpSpPr>
        <p:sp>
          <p:nvSpPr>
            <p:cNvPr name="Freeform 8" id="8"/>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9232C"/>
              </a:solidFill>
              <a:prstDash val="solid"/>
              <a:miter/>
            </a:ln>
          </p:spPr>
        </p:sp>
        <p:sp>
          <p:nvSpPr>
            <p:cNvPr name="TextBox 9" id="9"/>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sp>
        <p:nvSpPr>
          <p:cNvPr name="Freeform 10" id="10"/>
          <p:cNvSpPr/>
          <p:nvPr/>
        </p:nvSpPr>
        <p:spPr>
          <a:xfrm flipH="false" flipV="false" rot="0">
            <a:off x="16313420" y="910465"/>
            <a:ext cx="945880" cy="236470"/>
          </a:xfrm>
          <a:custGeom>
            <a:avLst/>
            <a:gdLst/>
            <a:ahLst/>
            <a:cxnLst/>
            <a:rect r="r" b="b" t="t" l="l"/>
            <a:pathLst>
              <a:path h="236470" w="945880">
                <a:moveTo>
                  <a:pt x="0" y="0"/>
                </a:moveTo>
                <a:lnTo>
                  <a:pt x="945880" y="0"/>
                </a:lnTo>
                <a:lnTo>
                  <a:pt x="945880" y="236470"/>
                </a:lnTo>
                <a:lnTo>
                  <a:pt x="0" y="23647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1" id="11"/>
          <p:cNvGrpSpPr/>
          <p:nvPr/>
        </p:nvGrpSpPr>
        <p:grpSpPr>
          <a:xfrm rot="0">
            <a:off x="709357" y="2648112"/>
            <a:ext cx="992463" cy="992463"/>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p:spPr>
        </p:sp>
        <p:sp>
          <p:nvSpPr>
            <p:cNvPr name="TextBox 13" id="13"/>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ea typeface="Gotham"/>
                  <a:cs typeface="Gotham"/>
                  <a:sym typeface="Gotham"/>
                </a:rPr>
                <a:t>2</a:t>
              </a:r>
            </a:p>
          </p:txBody>
        </p:sp>
      </p:grpSp>
      <p:grpSp>
        <p:nvGrpSpPr>
          <p:cNvPr name="Group 14" id="14"/>
          <p:cNvGrpSpPr/>
          <p:nvPr/>
        </p:nvGrpSpPr>
        <p:grpSpPr>
          <a:xfrm rot="0">
            <a:off x="951509" y="4428296"/>
            <a:ext cx="508158" cy="54380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name="Group 17" id="17"/>
          <p:cNvGrpSpPr/>
          <p:nvPr/>
        </p:nvGrpSpPr>
        <p:grpSpPr>
          <a:xfrm rot="0">
            <a:off x="951509" y="1982349"/>
            <a:ext cx="508158" cy="54380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name="Group 20" id="20"/>
          <p:cNvGrpSpPr/>
          <p:nvPr/>
        </p:nvGrpSpPr>
        <p:grpSpPr>
          <a:xfrm rot="0">
            <a:off x="951509" y="5094059"/>
            <a:ext cx="508158" cy="543805"/>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name="Group 23" id="23"/>
          <p:cNvGrpSpPr/>
          <p:nvPr/>
        </p:nvGrpSpPr>
        <p:grpSpPr>
          <a:xfrm rot="0">
            <a:off x="951509" y="3762533"/>
            <a:ext cx="508158" cy="54380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name="Group 26" id="26"/>
          <p:cNvGrpSpPr/>
          <p:nvPr/>
        </p:nvGrpSpPr>
        <p:grpSpPr>
          <a:xfrm rot="0">
            <a:off x="951509" y="6425585"/>
            <a:ext cx="508158" cy="54380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name="Group 29" id="29"/>
          <p:cNvGrpSpPr/>
          <p:nvPr/>
        </p:nvGrpSpPr>
        <p:grpSpPr>
          <a:xfrm rot="0">
            <a:off x="951509" y="5759822"/>
            <a:ext cx="508158" cy="543805"/>
            <a:chOff x="0" y="0"/>
            <a:chExt cx="812800" cy="869819"/>
          </a:xfrm>
        </p:grpSpPr>
        <p:sp>
          <p:nvSpPr>
            <p:cNvPr name="Freeform 30" id="3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31" id="3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name="Group 32" id="32"/>
          <p:cNvGrpSpPr/>
          <p:nvPr/>
        </p:nvGrpSpPr>
        <p:grpSpPr>
          <a:xfrm rot="973833">
            <a:off x="13349702" y="5693519"/>
            <a:ext cx="2660764" cy="3271778"/>
            <a:chOff x="0" y="0"/>
            <a:chExt cx="3547686" cy="4362370"/>
          </a:xfrm>
        </p:grpSpPr>
        <p:pic>
          <p:nvPicPr>
            <p:cNvPr name="Picture 33" id="33"/>
            <p:cNvPicPr>
              <a:picLocks noChangeAspect="true"/>
            </p:cNvPicPr>
            <p:nvPr/>
          </p:nvPicPr>
          <p:blipFill>
            <a:blip r:embed="rId5"/>
            <a:srcRect l="9337" t="0" r="9337" b="0"/>
            <a:stretch>
              <a:fillRect/>
            </a:stretch>
          </p:blipFill>
          <p:spPr>
            <a:xfrm flipH="false" flipV="false">
              <a:off x="0" y="0"/>
              <a:ext cx="3547686" cy="4362370"/>
            </a:xfrm>
            <a:prstGeom prst="rect">
              <a:avLst/>
            </a:prstGeom>
          </p:spPr>
        </p:pic>
      </p:grpSp>
      <p:grpSp>
        <p:nvGrpSpPr>
          <p:cNvPr name="Group 34" id="34"/>
          <p:cNvGrpSpPr/>
          <p:nvPr/>
        </p:nvGrpSpPr>
        <p:grpSpPr>
          <a:xfrm rot="-542939">
            <a:off x="10421778" y="5395495"/>
            <a:ext cx="2636985" cy="3669773"/>
            <a:chOff x="0" y="0"/>
            <a:chExt cx="3515979" cy="4893030"/>
          </a:xfrm>
        </p:grpSpPr>
        <p:pic>
          <p:nvPicPr>
            <p:cNvPr name="Picture 35" id="35"/>
            <p:cNvPicPr>
              <a:picLocks noChangeAspect="true"/>
            </p:cNvPicPr>
            <p:nvPr/>
          </p:nvPicPr>
          <p:blipFill>
            <a:blip r:embed="rId6"/>
            <a:srcRect l="2095" t="0" r="2095" b="0"/>
            <a:stretch>
              <a:fillRect/>
            </a:stretch>
          </p:blipFill>
          <p:spPr>
            <a:xfrm flipH="false" flipV="false">
              <a:off x="0" y="0"/>
              <a:ext cx="3515979" cy="4893030"/>
            </a:xfrm>
            <a:prstGeom prst="rect">
              <a:avLst/>
            </a:prstGeom>
          </p:spPr>
        </p:pic>
      </p:grpSp>
      <p:grpSp>
        <p:nvGrpSpPr>
          <p:cNvPr name="Group 36" id="36"/>
          <p:cNvGrpSpPr/>
          <p:nvPr/>
        </p:nvGrpSpPr>
        <p:grpSpPr>
          <a:xfrm rot="0">
            <a:off x="951509" y="7093216"/>
            <a:ext cx="508158" cy="543805"/>
            <a:chOff x="0" y="0"/>
            <a:chExt cx="812800" cy="869819"/>
          </a:xfrm>
        </p:grpSpPr>
        <p:sp>
          <p:nvSpPr>
            <p:cNvPr name="Freeform 37" id="3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38" id="3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8</a:t>
              </a:r>
            </a:p>
          </p:txBody>
        </p:sp>
      </p:grpSp>
      <p:sp>
        <p:nvSpPr>
          <p:cNvPr name="TextBox 39" id="39"/>
          <p:cNvSpPr txBox="true"/>
          <p:nvPr/>
        </p:nvSpPr>
        <p:spPr>
          <a:xfrm rot="0">
            <a:off x="2687900" y="2223075"/>
            <a:ext cx="5588134" cy="856578"/>
          </a:xfrm>
          <a:prstGeom prst="rect">
            <a:avLst/>
          </a:prstGeom>
        </p:spPr>
        <p:txBody>
          <a:bodyPr anchor="t" rtlCol="false" tIns="0" lIns="0" bIns="0" rIns="0">
            <a:spAutoFit/>
          </a:bodyPr>
          <a:lstStyle/>
          <a:p>
            <a:pPr algn="l">
              <a:lnSpc>
                <a:spcPts val="7048"/>
              </a:lnSpc>
            </a:pPr>
            <a:r>
              <a:rPr lang="en-US" sz="5034">
                <a:solidFill>
                  <a:srgbClr val="191919"/>
                </a:solidFill>
                <a:latin typeface="Gotham Bold"/>
                <a:ea typeface="Gotham Bold"/>
                <a:cs typeface="Gotham Bold"/>
                <a:sym typeface="Gotham Bold"/>
              </a:rPr>
              <a:t>INTRODUCTION</a:t>
            </a:r>
          </a:p>
        </p:txBody>
      </p:sp>
      <p:sp>
        <p:nvSpPr>
          <p:cNvPr name="TextBox 40" id="40"/>
          <p:cNvSpPr txBox="true"/>
          <p:nvPr/>
        </p:nvSpPr>
        <p:spPr>
          <a:xfrm rot="0">
            <a:off x="2687900" y="3738824"/>
            <a:ext cx="7461698" cy="4086508"/>
          </a:xfrm>
          <a:prstGeom prst="rect">
            <a:avLst/>
          </a:prstGeom>
        </p:spPr>
        <p:txBody>
          <a:bodyPr anchor="t" rtlCol="false" tIns="0" lIns="0" bIns="0" rIns="0">
            <a:spAutoFit/>
          </a:bodyPr>
          <a:lstStyle/>
          <a:p>
            <a:pPr algn="l">
              <a:lnSpc>
                <a:spcPts val="4029"/>
              </a:lnSpc>
            </a:pPr>
            <a:r>
              <a:rPr lang="en-US" sz="2985" spc="74">
                <a:solidFill>
                  <a:srgbClr val="191919"/>
                </a:solidFill>
                <a:latin typeface="Times New Roman"/>
                <a:ea typeface="Times New Roman"/>
                <a:cs typeface="Times New Roman"/>
                <a:sym typeface="Times New Roman"/>
              </a:rPr>
              <a:t>The COVID-19 pandemic served as a stark reminder that health is our most valuable asset. This presentation analyzes vast troves of health and medical data collected during this crisis. By leveraging this information, we can develop strategies to better prepare for future public health challenges.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373119" y="-1315898"/>
            <a:ext cx="3499668" cy="13405540"/>
            <a:chOff x="0" y="0"/>
            <a:chExt cx="212191" cy="812800"/>
          </a:xfrm>
        </p:grpSpPr>
        <p:sp>
          <p:nvSpPr>
            <p:cNvPr name="Freeform 4" id="4"/>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F9232C"/>
              </a:solidFill>
              <a:prstDash val="solid"/>
              <a:miter/>
            </a:ln>
          </p:spPr>
        </p:sp>
        <p:sp>
          <p:nvSpPr>
            <p:cNvPr name="TextBox 5" id="5"/>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709357" y="3315742"/>
            <a:ext cx="992463" cy="992463"/>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p:spPr>
        </p:sp>
        <p:sp>
          <p:nvSpPr>
            <p:cNvPr name="TextBox 8" id="8"/>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ea typeface="Gotham"/>
                  <a:cs typeface="Gotham"/>
                  <a:sym typeface="Gotham"/>
                </a:rPr>
                <a:t>3</a:t>
              </a:r>
            </a:p>
          </p:txBody>
        </p:sp>
      </p:grpSp>
      <p:grpSp>
        <p:nvGrpSpPr>
          <p:cNvPr name="Group 9" id="9"/>
          <p:cNvGrpSpPr/>
          <p:nvPr/>
        </p:nvGrpSpPr>
        <p:grpSpPr>
          <a:xfrm rot="0">
            <a:off x="951509" y="4428296"/>
            <a:ext cx="508158" cy="543805"/>
            <a:chOff x="0" y="0"/>
            <a:chExt cx="812800" cy="869819"/>
          </a:xfrm>
        </p:grpSpPr>
        <p:sp>
          <p:nvSpPr>
            <p:cNvPr name="Freeform 10" id="1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1" id="1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name="Group 12" id="12"/>
          <p:cNvGrpSpPr/>
          <p:nvPr/>
        </p:nvGrpSpPr>
        <p:grpSpPr>
          <a:xfrm rot="0">
            <a:off x="951509" y="1982349"/>
            <a:ext cx="508158" cy="543805"/>
            <a:chOff x="0" y="0"/>
            <a:chExt cx="812800" cy="869819"/>
          </a:xfrm>
        </p:grpSpPr>
        <p:sp>
          <p:nvSpPr>
            <p:cNvPr name="Freeform 13" id="1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4" id="1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name="Group 15" id="15"/>
          <p:cNvGrpSpPr/>
          <p:nvPr/>
        </p:nvGrpSpPr>
        <p:grpSpPr>
          <a:xfrm rot="0">
            <a:off x="951509" y="5094059"/>
            <a:ext cx="508158" cy="543805"/>
            <a:chOff x="0" y="0"/>
            <a:chExt cx="812800" cy="869819"/>
          </a:xfrm>
        </p:grpSpPr>
        <p:sp>
          <p:nvSpPr>
            <p:cNvPr name="Freeform 16" id="1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7" id="1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name="Group 18" id="18"/>
          <p:cNvGrpSpPr/>
          <p:nvPr/>
        </p:nvGrpSpPr>
        <p:grpSpPr>
          <a:xfrm rot="0">
            <a:off x="951509" y="2648112"/>
            <a:ext cx="508158" cy="543805"/>
            <a:chOff x="0" y="0"/>
            <a:chExt cx="812800" cy="869819"/>
          </a:xfrm>
        </p:grpSpPr>
        <p:sp>
          <p:nvSpPr>
            <p:cNvPr name="Freeform 19" id="1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0" id="2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name="Group 21" id="21"/>
          <p:cNvGrpSpPr/>
          <p:nvPr/>
        </p:nvGrpSpPr>
        <p:grpSpPr>
          <a:xfrm rot="0">
            <a:off x="951509" y="6425585"/>
            <a:ext cx="508158" cy="543805"/>
            <a:chOff x="0" y="0"/>
            <a:chExt cx="812800" cy="869819"/>
          </a:xfrm>
        </p:grpSpPr>
        <p:sp>
          <p:nvSpPr>
            <p:cNvPr name="Freeform 22" id="2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3" id="2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name="Group 24" id="24"/>
          <p:cNvGrpSpPr/>
          <p:nvPr/>
        </p:nvGrpSpPr>
        <p:grpSpPr>
          <a:xfrm rot="0">
            <a:off x="951509" y="5759822"/>
            <a:ext cx="508158" cy="543805"/>
            <a:chOff x="0" y="0"/>
            <a:chExt cx="812800" cy="869819"/>
          </a:xfrm>
        </p:grpSpPr>
        <p:sp>
          <p:nvSpPr>
            <p:cNvPr name="Freeform 25" id="2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6" id="2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name="Group 27" id="27"/>
          <p:cNvGrpSpPr/>
          <p:nvPr/>
        </p:nvGrpSpPr>
        <p:grpSpPr>
          <a:xfrm rot="0">
            <a:off x="15994763" y="1028700"/>
            <a:ext cx="1436473" cy="3317308"/>
            <a:chOff x="0" y="0"/>
            <a:chExt cx="1915297" cy="4423077"/>
          </a:xfrm>
        </p:grpSpPr>
        <p:sp>
          <p:nvSpPr>
            <p:cNvPr name="AutoShape 28" id="28"/>
            <p:cNvSpPr/>
            <p:nvPr/>
          </p:nvSpPr>
          <p:spPr>
            <a:xfrm>
              <a:off x="0" y="0"/>
              <a:ext cx="1915297" cy="4423077"/>
            </a:xfrm>
            <a:prstGeom prst="rect">
              <a:avLst/>
            </a:prstGeom>
            <a:solidFill>
              <a:srgbClr val="5271FF"/>
            </a:solidFill>
          </p:spPr>
        </p:sp>
      </p:grpSp>
      <p:sp>
        <p:nvSpPr>
          <p:cNvPr name="TextBox 29" id="29"/>
          <p:cNvSpPr txBox="true"/>
          <p:nvPr/>
        </p:nvSpPr>
        <p:spPr>
          <a:xfrm rot="0">
            <a:off x="2126549" y="2253608"/>
            <a:ext cx="6794951" cy="938309"/>
          </a:xfrm>
          <a:prstGeom prst="rect">
            <a:avLst/>
          </a:prstGeom>
        </p:spPr>
        <p:txBody>
          <a:bodyPr anchor="t" rtlCol="false" tIns="0" lIns="0" bIns="0" rIns="0">
            <a:spAutoFit/>
          </a:bodyPr>
          <a:lstStyle/>
          <a:p>
            <a:pPr algn="l">
              <a:lnSpc>
                <a:spcPts val="7665"/>
              </a:lnSpc>
            </a:pPr>
            <a:r>
              <a:rPr lang="en-US" sz="5475">
                <a:solidFill>
                  <a:srgbClr val="191919"/>
                </a:solidFill>
                <a:latin typeface="Gotham Bold"/>
                <a:ea typeface="Gotham Bold"/>
                <a:cs typeface="Gotham Bold"/>
                <a:sym typeface="Gotham Bold"/>
              </a:rPr>
              <a:t>DETAILS OF DATA</a:t>
            </a:r>
          </a:p>
        </p:txBody>
      </p:sp>
      <p:sp>
        <p:nvSpPr>
          <p:cNvPr name="TextBox 30" id="30"/>
          <p:cNvSpPr txBox="true"/>
          <p:nvPr/>
        </p:nvSpPr>
        <p:spPr>
          <a:xfrm rot="0">
            <a:off x="2618056" y="3277642"/>
            <a:ext cx="13821415" cy="6279050"/>
          </a:xfrm>
          <a:prstGeom prst="rect">
            <a:avLst/>
          </a:prstGeom>
        </p:spPr>
        <p:txBody>
          <a:bodyPr anchor="t" rtlCol="false" tIns="0" lIns="0" bIns="0" rIns="0">
            <a:spAutoFit/>
          </a:bodyPr>
          <a:lstStyle/>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Age: Patient's age in years</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Sex: Patient's biological sex (1 = male, 0 = female)</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Chest Pa</a:t>
            </a:r>
            <a:r>
              <a:rPr lang="en-US" sz="1793">
                <a:solidFill>
                  <a:srgbClr val="191919"/>
                </a:solidFill>
                <a:latin typeface="Libre Baskerville"/>
                <a:ea typeface="Libre Baskerville"/>
                <a:cs typeface="Libre Baskerville"/>
                <a:sym typeface="Libre Baskerville"/>
              </a:rPr>
              <a:t>in: Type of chest pain experienced (typical angina, atypical angina, non-anginal pain, asymptomatic)</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Resting Blood Pressure: Blood pressure reading upon admission (in mmHg)</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Cholesterol: Measured cholesterol level (in mg/dL)</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Fasting Blood Sugar: Fasting blood sugar level (above 120 mg/dL or not)</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Resting ECG: Results of resting electrocardiogram (normal, ST-T wave abnormality, left ventricular hypertrophy)</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Maximum Heart Rate: Maximum heart rate achieved during exercise test</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Exercise Angina (exang): (1 = Yes; 0 = No) Indicates presence of chest pain during exercise test.</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ST Depression (oldpeak): Depth of ST segment depression on exercise ECG relative to resting ECG (in mm). A negative value indicates ST elevation.</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ST Slope (slope): Represents the slope of the ST segment during peak exercise (1 = Upsloping, 2 = Flat, 3 = Downsloping).</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Number of Major Vessels (ca): The number of major coronary arteries with a 70% or greater stenosis (narrowing) (0-3).</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Thalassemia Status (thal): Severity of thalassemia, a blood disorder affecting hemoglobin (3 = Normal; 6 = Fixed Defect; 7 = Reversible Defect).</a:t>
            </a:r>
          </a:p>
          <a:p>
            <a:pPr algn="l" marL="387176" indent="-193588" lvl="1">
              <a:lnSpc>
                <a:spcPts val="2510"/>
              </a:lnSpc>
              <a:buFont typeface="Arial"/>
              <a:buChar char="•"/>
            </a:pPr>
            <a:r>
              <a:rPr lang="en-US" sz="1793">
                <a:solidFill>
                  <a:srgbClr val="191919"/>
                </a:solidFill>
                <a:latin typeface="Libre Baskerville"/>
                <a:ea typeface="Libre Baskerville"/>
                <a:cs typeface="Libre Baskerville"/>
                <a:sym typeface="Libre Baskerville"/>
              </a:rPr>
              <a:t>Myocardial Infarction (num): Presence of diagnosed heart disease (0 = No; 1 = Yes).</a:t>
            </a:r>
          </a:p>
          <a:p>
            <a:pPr algn="l" marL="387176" indent="-193588" lvl="1">
              <a:lnSpc>
                <a:spcPts val="2510"/>
              </a:lnSpc>
              <a:buFont typeface="Arial"/>
              <a:buChar char="•"/>
            </a:pPr>
          </a:p>
          <a:p>
            <a:pPr algn="l">
              <a:lnSpc>
                <a:spcPts val="2510"/>
              </a:lnSpc>
            </a:pPr>
          </a:p>
        </p:txBody>
      </p:sp>
      <p:grpSp>
        <p:nvGrpSpPr>
          <p:cNvPr name="Group 31" id="31"/>
          <p:cNvGrpSpPr/>
          <p:nvPr/>
        </p:nvGrpSpPr>
        <p:grpSpPr>
          <a:xfrm rot="0">
            <a:off x="951509" y="7093216"/>
            <a:ext cx="508158" cy="543805"/>
            <a:chOff x="0" y="0"/>
            <a:chExt cx="812800" cy="869819"/>
          </a:xfrm>
        </p:grpSpPr>
        <p:sp>
          <p:nvSpPr>
            <p:cNvPr name="Freeform 32" id="3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33" id="3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name="Group 34" id="34"/>
          <p:cNvGrpSpPr/>
          <p:nvPr/>
        </p:nvGrpSpPr>
        <p:grpSpPr>
          <a:xfrm rot="0">
            <a:off x="16439471" y="8737362"/>
            <a:ext cx="3697059" cy="3697059"/>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7150" cap="sq">
              <a:solidFill>
                <a:srgbClr val="5271FF"/>
              </a:solidFill>
              <a:prstDash val="solid"/>
              <a:miter/>
            </a:ln>
          </p:spPr>
        </p:sp>
        <p:sp>
          <p:nvSpPr>
            <p:cNvPr name="TextBox 36" id="36"/>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373119" y="-1315898"/>
            <a:ext cx="3499668" cy="13405540"/>
            <a:chOff x="0" y="0"/>
            <a:chExt cx="212191" cy="812800"/>
          </a:xfrm>
        </p:grpSpPr>
        <p:sp>
          <p:nvSpPr>
            <p:cNvPr name="Freeform 4" id="4"/>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5271FF"/>
              </a:solidFill>
              <a:prstDash val="solid"/>
              <a:miter/>
            </a:ln>
          </p:spPr>
        </p:sp>
        <p:sp>
          <p:nvSpPr>
            <p:cNvPr name="TextBox 5" id="5"/>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709357" y="3983373"/>
            <a:ext cx="992463" cy="992463"/>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p:spPr>
        </p:sp>
        <p:sp>
          <p:nvSpPr>
            <p:cNvPr name="TextBox 8" id="8"/>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ea typeface="Gotham"/>
                  <a:cs typeface="Gotham"/>
                  <a:sym typeface="Gotham"/>
                </a:rPr>
                <a:t>4</a:t>
              </a:r>
            </a:p>
          </p:txBody>
        </p:sp>
      </p:grpSp>
      <p:grpSp>
        <p:nvGrpSpPr>
          <p:cNvPr name="Group 9" id="9"/>
          <p:cNvGrpSpPr/>
          <p:nvPr/>
        </p:nvGrpSpPr>
        <p:grpSpPr>
          <a:xfrm rot="0">
            <a:off x="951509" y="3315742"/>
            <a:ext cx="508158" cy="543805"/>
            <a:chOff x="0" y="0"/>
            <a:chExt cx="812800" cy="869819"/>
          </a:xfrm>
        </p:grpSpPr>
        <p:sp>
          <p:nvSpPr>
            <p:cNvPr name="Freeform 10" id="1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1" id="1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name="Group 12" id="12"/>
          <p:cNvGrpSpPr/>
          <p:nvPr/>
        </p:nvGrpSpPr>
        <p:grpSpPr>
          <a:xfrm rot="0">
            <a:off x="951509" y="1982349"/>
            <a:ext cx="508158" cy="543805"/>
            <a:chOff x="0" y="0"/>
            <a:chExt cx="812800" cy="869819"/>
          </a:xfrm>
        </p:grpSpPr>
        <p:sp>
          <p:nvSpPr>
            <p:cNvPr name="Freeform 13" id="1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4" id="1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name="Group 15" id="15"/>
          <p:cNvGrpSpPr/>
          <p:nvPr/>
        </p:nvGrpSpPr>
        <p:grpSpPr>
          <a:xfrm rot="0">
            <a:off x="951509" y="5094059"/>
            <a:ext cx="508158" cy="543805"/>
            <a:chOff x="0" y="0"/>
            <a:chExt cx="812800" cy="869819"/>
          </a:xfrm>
        </p:grpSpPr>
        <p:sp>
          <p:nvSpPr>
            <p:cNvPr name="Freeform 16" id="1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7" id="1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name="Group 18" id="18"/>
          <p:cNvGrpSpPr/>
          <p:nvPr/>
        </p:nvGrpSpPr>
        <p:grpSpPr>
          <a:xfrm rot="0">
            <a:off x="951509" y="2648112"/>
            <a:ext cx="508158" cy="543805"/>
            <a:chOff x="0" y="0"/>
            <a:chExt cx="812800" cy="869819"/>
          </a:xfrm>
        </p:grpSpPr>
        <p:sp>
          <p:nvSpPr>
            <p:cNvPr name="Freeform 19" id="1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0" id="2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name="Group 21" id="21"/>
          <p:cNvGrpSpPr/>
          <p:nvPr/>
        </p:nvGrpSpPr>
        <p:grpSpPr>
          <a:xfrm rot="0">
            <a:off x="951509" y="6425585"/>
            <a:ext cx="508158" cy="543805"/>
            <a:chOff x="0" y="0"/>
            <a:chExt cx="812800" cy="869819"/>
          </a:xfrm>
        </p:grpSpPr>
        <p:sp>
          <p:nvSpPr>
            <p:cNvPr name="Freeform 22" id="2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3" id="2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name="Group 24" id="24"/>
          <p:cNvGrpSpPr/>
          <p:nvPr/>
        </p:nvGrpSpPr>
        <p:grpSpPr>
          <a:xfrm rot="0">
            <a:off x="951509" y="5759822"/>
            <a:ext cx="508158" cy="543805"/>
            <a:chOff x="0" y="0"/>
            <a:chExt cx="812800" cy="869819"/>
          </a:xfrm>
        </p:grpSpPr>
        <p:sp>
          <p:nvSpPr>
            <p:cNvPr name="Freeform 25" id="2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6" id="2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name="Group 27" id="27"/>
          <p:cNvGrpSpPr/>
          <p:nvPr/>
        </p:nvGrpSpPr>
        <p:grpSpPr>
          <a:xfrm rot="0">
            <a:off x="951509" y="7093216"/>
            <a:ext cx="508158" cy="543805"/>
            <a:chOff x="0" y="0"/>
            <a:chExt cx="812800" cy="869819"/>
          </a:xfrm>
        </p:grpSpPr>
        <p:sp>
          <p:nvSpPr>
            <p:cNvPr name="Freeform 28" id="2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9" id="2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name="Group 30" id="30"/>
          <p:cNvGrpSpPr/>
          <p:nvPr/>
        </p:nvGrpSpPr>
        <p:grpSpPr>
          <a:xfrm rot="0">
            <a:off x="0" y="0"/>
            <a:ext cx="18288000" cy="10287000"/>
            <a:chOff x="0" y="0"/>
            <a:chExt cx="4816593" cy="2709333"/>
          </a:xfrm>
        </p:grpSpPr>
        <p:sp>
          <p:nvSpPr>
            <p:cNvPr name="Freeform 31" id="31"/>
            <p:cNvSpPr/>
            <p:nvPr/>
          </p:nvSpPr>
          <p:spPr>
            <a:xfrm flipH="false" flipV="false" rot="0">
              <a:off x="0" y="0"/>
              <a:ext cx="4816592" cy="2709333"/>
            </a:xfrm>
            <a:custGeom>
              <a:avLst/>
              <a:gdLst/>
              <a:ahLst/>
              <a:cxnLst/>
              <a:rect r="r" b="b" t="t" l="l"/>
              <a:pathLst>
                <a:path h="2709333" w="4816592">
                  <a:moveTo>
                    <a:pt x="0" y="0"/>
                  </a:moveTo>
                  <a:lnTo>
                    <a:pt x="4816592" y="0"/>
                  </a:lnTo>
                  <a:lnTo>
                    <a:pt x="4816592" y="2709333"/>
                  </a:lnTo>
                  <a:lnTo>
                    <a:pt x="0" y="2709333"/>
                  </a:lnTo>
                  <a:close/>
                </a:path>
              </a:pathLst>
            </a:custGeom>
            <a:solidFill>
              <a:srgbClr val="000000">
                <a:alpha val="45882"/>
              </a:srgbClr>
            </a:solidFill>
          </p:spPr>
        </p:sp>
        <p:sp>
          <p:nvSpPr>
            <p:cNvPr name="TextBox 32" id="32"/>
            <p:cNvSpPr txBox="true"/>
            <p:nvPr/>
          </p:nvSpPr>
          <p:spPr>
            <a:xfrm>
              <a:off x="0" y="-104775"/>
              <a:ext cx="4816593" cy="2814108"/>
            </a:xfrm>
            <a:prstGeom prst="rect">
              <a:avLst/>
            </a:prstGeom>
          </p:spPr>
          <p:txBody>
            <a:bodyPr anchor="ctr" rtlCol="false" tIns="50800" lIns="50800" bIns="50800" rIns="50800"/>
            <a:lstStyle/>
            <a:p>
              <a:pPr algn="ctr">
                <a:lnSpc>
                  <a:spcPts val="7672"/>
                </a:lnSpc>
              </a:pPr>
            </a:p>
          </p:txBody>
        </p:sp>
      </p:grpSp>
      <p:grpSp>
        <p:nvGrpSpPr>
          <p:cNvPr name="Group 33" id="33"/>
          <p:cNvGrpSpPr/>
          <p:nvPr/>
        </p:nvGrpSpPr>
        <p:grpSpPr>
          <a:xfrm rot="0">
            <a:off x="11762088" y="-9632634"/>
            <a:ext cx="10994424" cy="10994424"/>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5271FF">
                  <a:alpha val="11765"/>
                </a:srgbClr>
              </a:solidFill>
              <a:prstDash val="solid"/>
              <a:miter/>
            </a:ln>
          </p:spPr>
        </p:sp>
        <p:sp>
          <p:nvSpPr>
            <p:cNvPr name="TextBox 35" id="35"/>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TextBox 36" id="36"/>
          <p:cNvSpPr txBox="true"/>
          <p:nvPr/>
        </p:nvSpPr>
        <p:spPr>
          <a:xfrm rot="0">
            <a:off x="1904776" y="2378609"/>
            <a:ext cx="15354524" cy="937133"/>
          </a:xfrm>
          <a:prstGeom prst="rect">
            <a:avLst/>
          </a:prstGeom>
        </p:spPr>
        <p:txBody>
          <a:bodyPr anchor="t" rtlCol="false" tIns="0" lIns="0" bIns="0" rIns="0">
            <a:spAutoFit/>
          </a:bodyPr>
          <a:lstStyle/>
          <a:p>
            <a:pPr algn="just">
              <a:lnSpc>
                <a:spcPts val="7672"/>
              </a:lnSpc>
              <a:spcBef>
                <a:spcPct val="0"/>
              </a:spcBef>
            </a:pPr>
            <a:r>
              <a:rPr lang="en-US" sz="5480">
                <a:solidFill>
                  <a:srgbClr val="FFFFFF"/>
                </a:solidFill>
                <a:latin typeface="Gotham Bold"/>
                <a:ea typeface="Gotham Bold"/>
                <a:cs typeface="Gotham Bold"/>
                <a:sym typeface="Gotham Bold"/>
              </a:rPr>
              <a:t>Main key performance indicator(Power BI)</a:t>
            </a:r>
          </a:p>
        </p:txBody>
      </p:sp>
      <p:sp>
        <p:nvSpPr>
          <p:cNvPr name="TextBox 37" id="37"/>
          <p:cNvSpPr txBox="true"/>
          <p:nvPr/>
        </p:nvSpPr>
        <p:spPr>
          <a:xfrm rot="0">
            <a:off x="3307218" y="3394395"/>
            <a:ext cx="10828037" cy="4587979"/>
          </a:xfrm>
          <a:prstGeom prst="rect">
            <a:avLst/>
          </a:prstGeom>
        </p:spPr>
        <p:txBody>
          <a:bodyPr anchor="t" rtlCol="false" tIns="0" lIns="0" bIns="0" rIns="0">
            <a:spAutoFit/>
          </a:bodyPr>
          <a:lstStyle/>
          <a:p>
            <a:pPr algn="l" marL="796288" indent="-398144" lvl="1">
              <a:lnSpc>
                <a:spcPts val="5163"/>
              </a:lnSpc>
              <a:buFont typeface="Arial"/>
              <a:buChar char="•"/>
            </a:pPr>
            <a:r>
              <a:rPr lang="en-US" sz="3688">
                <a:solidFill>
                  <a:srgbClr val="FFFFFF"/>
                </a:solidFill>
                <a:latin typeface="Times New Roman Condensed"/>
                <a:ea typeface="Times New Roman Condensed"/>
                <a:cs typeface="Times New Roman Condensed"/>
                <a:sym typeface="Times New Roman Condensed"/>
              </a:rPr>
              <a:t>Prevalence of Heart Disease Across Demographics</a:t>
            </a:r>
          </a:p>
          <a:p>
            <a:pPr algn="l" marL="796288" indent="-398144" lvl="1">
              <a:lnSpc>
                <a:spcPts val="5163"/>
              </a:lnSpc>
              <a:buFont typeface="Arial"/>
              <a:buChar char="•"/>
            </a:pPr>
            <a:r>
              <a:rPr lang="en-US" sz="3688">
                <a:solidFill>
                  <a:srgbClr val="FFFFFF"/>
                </a:solidFill>
                <a:latin typeface="Times New Roman Condensed"/>
                <a:ea typeface="Times New Roman Condensed"/>
                <a:cs typeface="Times New Roman Condensed"/>
                <a:sym typeface="Times New Roman Condensed"/>
              </a:rPr>
              <a:t>Age and Gender Breakdown of Heart Disease Population</a:t>
            </a:r>
          </a:p>
          <a:p>
            <a:pPr algn="l" marL="796288" indent="-398144" lvl="1">
              <a:lnSpc>
                <a:spcPts val="5163"/>
              </a:lnSpc>
              <a:buFont typeface="Arial"/>
              <a:buChar char="•"/>
            </a:pPr>
            <a:r>
              <a:rPr lang="en-US" sz="3688">
                <a:solidFill>
                  <a:srgbClr val="FFFFFF"/>
                </a:solidFill>
                <a:latin typeface="Times New Roman Condensed"/>
                <a:ea typeface="Times New Roman Condensed"/>
                <a:cs typeface="Times New Roman Condensed"/>
                <a:sym typeface="Times New Roman Condensed"/>
              </a:rPr>
              <a:t>Chest Pain Patterns in Heart Disease Patients</a:t>
            </a:r>
          </a:p>
          <a:p>
            <a:pPr algn="l" marL="796288" indent="-398144" lvl="1">
              <a:lnSpc>
                <a:spcPts val="5163"/>
              </a:lnSpc>
              <a:buFont typeface="Arial"/>
              <a:buChar char="•"/>
            </a:pPr>
            <a:r>
              <a:rPr lang="en-US" sz="3688">
                <a:solidFill>
                  <a:srgbClr val="FFFFFF"/>
                </a:solidFill>
                <a:latin typeface="Times New Roman Condensed"/>
                <a:ea typeface="Times New Roman Condensed"/>
                <a:cs typeface="Times New Roman Condensed"/>
                <a:sym typeface="Times New Roman Condensed"/>
              </a:rPr>
              <a:t>Cardiovascular Risk Factors: Blood Pressure, Cholesterol, Heart Rate</a:t>
            </a:r>
          </a:p>
          <a:p>
            <a:pPr algn="l" marL="796288" indent="-398144" lvl="1">
              <a:lnSpc>
                <a:spcPts val="5163"/>
              </a:lnSpc>
              <a:buFont typeface="Arial"/>
              <a:buChar char="•"/>
            </a:pPr>
            <a:r>
              <a:rPr lang="en-US" sz="3688">
                <a:solidFill>
                  <a:srgbClr val="FFFFFF"/>
                </a:solidFill>
                <a:latin typeface="Times New Roman Condensed"/>
                <a:ea typeface="Times New Roman Condensed"/>
                <a:cs typeface="Times New Roman Condensed"/>
                <a:sym typeface="Times New Roman Condensed"/>
              </a:rPr>
              <a:t>ST Depression Analysis: Age and Heart Disease Correlation</a:t>
            </a:r>
          </a:p>
          <a:p>
            <a:pPr algn="l">
              <a:lnSpc>
                <a:spcPts val="5163"/>
              </a:lnSpc>
            </a:pP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1373119" y="-1315898"/>
            <a:ext cx="3499668" cy="13405540"/>
            <a:chOff x="0" y="0"/>
            <a:chExt cx="212191" cy="812800"/>
          </a:xfrm>
        </p:grpSpPr>
        <p:sp>
          <p:nvSpPr>
            <p:cNvPr name="Freeform 3" id="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5271FF"/>
              </a:solidFill>
              <a:prstDash val="solid"/>
              <a:miter/>
            </a:ln>
          </p:spPr>
        </p:sp>
        <p:sp>
          <p:nvSpPr>
            <p:cNvPr name="TextBox 4" id="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709357" y="4655766"/>
            <a:ext cx="992463" cy="992463"/>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p:spPr>
        </p:sp>
        <p:sp>
          <p:nvSpPr>
            <p:cNvPr name="TextBox 7" id="7"/>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ea typeface="Gotham"/>
                  <a:cs typeface="Gotham"/>
                  <a:sym typeface="Gotham"/>
                </a:rPr>
                <a:t>5</a:t>
              </a:r>
            </a:p>
          </p:txBody>
        </p:sp>
      </p:grpSp>
      <p:grpSp>
        <p:nvGrpSpPr>
          <p:cNvPr name="Group 8" id="8"/>
          <p:cNvGrpSpPr/>
          <p:nvPr/>
        </p:nvGrpSpPr>
        <p:grpSpPr>
          <a:xfrm rot="0">
            <a:off x="951509" y="3320505"/>
            <a:ext cx="508158" cy="543805"/>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name="Group 11" id="11"/>
          <p:cNvGrpSpPr/>
          <p:nvPr/>
        </p:nvGrpSpPr>
        <p:grpSpPr>
          <a:xfrm rot="0">
            <a:off x="951509" y="1987111"/>
            <a:ext cx="508158" cy="543805"/>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name="Group 14" id="14"/>
          <p:cNvGrpSpPr/>
          <p:nvPr/>
        </p:nvGrpSpPr>
        <p:grpSpPr>
          <a:xfrm rot="0">
            <a:off x="951509" y="3988135"/>
            <a:ext cx="508158" cy="54380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name="Group 17" id="17"/>
          <p:cNvGrpSpPr/>
          <p:nvPr/>
        </p:nvGrpSpPr>
        <p:grpSpPr>
          <a:xfrm rot="0">
            <a:off x="951509" y="2652874"/>
            <a:ext cx="508158" cy="54380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name="Group 20" id="20"/>
          <p:cNvGrpSpPr/>
          <p:nvPr/>
        </p:nvGrpSpPr>
        <p:grpSpPr>
          <a:xfrm rot="0">
            <a:off x="951509" y="6430348"/>
            <a:ext cx="508158" cy="543805"/>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name="Group 23" id="23"/>
          <p:cNvGrpSpPr/>
          <p:nvPr/>
        </p:nvGrpSpPr>
        <p:grpSpPr>
          <a:xfrm rot="0">
            <a:off x="951509" y="5764584"/>
            <a:ext cx="508158" cy="54380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name="Group 26" id="26"/>
          <p:cNvGrpSpPr/>
          <p:nvPr/>
        </p:nvGrpSpPr>
        <p:grpSpPr>
          <a:xfrm rot="0">
            <a:off x="951509" y="7088453"/>
            <a:ext cx="508158" cy="54380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name="Group 29" id="29"/>
          <p:cNvGrpSpPr/>
          <p:nvPr/>
        </p:nvGrpSpPr>
        <p:grpSpPr>
          <a:xfrm rot="0">
            <a:off x="11762088" y="-9632634"/>
            <a:ext cx="10994424" cy="10994424"/>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5271FF">
                  <a:alpha val="11765"/>
                </a:srgbClr>
              </a:solidFill>
              <a:prstDash val="solid"/>
              <a:miter/>
            </a:ln>
          </p:spPr>
        </p:sp>
        <p:sp>
          <p:nvSpPr>
            <p:cNvPr name="TextBox 31" id="31"/>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Freeform 32" id="32"/>
          <p:cNvSpPr/>
          <p:nvPr/>
        </p:nvSpPr>
        <p:spPr>
          <a:xfrm flipH="false" flipV="false" rot="0">
            <a:off x="2264561" y="1742536"/>
            <a:ext cx="14368808" cy="8240118"/>
          </a:xfrm>
          <a:custGeom>
            <a:avLst/>
            <a:gdLst/>
            <a:ahLst/>
            <a:cxnLst/>
            <a:rect r="r" b="b" t="t" l="l"/>
            <a:pathLst>
              <a:path h="8240118" w="14368808">
                <a:moveTo>
                  <a:pt x="0" y="0"/>
                </a:moveTo>
                <a:lnTo>
                  <a:pt x="14368808" y="0"/>
                </a:lnTo>
                <a:lnTo>
                  <a:pt x="14368808" y="8240118"/>
                </a:lnTo>
                <a:lnTo>
                  <a:pt x="0" y="8240118"/>
                </a:lnTo>
                <a:lnTo>
                  <a:pt x="0" y="0"/>
                </a:lnTo>
                <a:close/>
              </a:path>
            </a:pathLst>
          </a:custGeom>
          <a:blipFill>
            <a:blip r:embed="rId2"/>
            <a:stretch>
              <a:fillRect l="0" t="-144" r="0" b="-144"/>
            </a:stretch>
          </a:blipFill>
        </p:spPr>
      </p:sp>
      <p:sp>
        <p:nvSpPr>
          <p:cNvPr name="TextBox 33" id="33"/>
          <p:cNvSpPr txBox="true"/>
          <p:nvPr/>
        </p:nvSpPr>
        <p:spPr>
          <a:xfrm rot="0">
            <a:off x="2126549" y="923925"/>
            <a:ext cx="7361670" cy="802173"/>
          </a:xfrm>
          <a:prstGeom prst="rect">
            <a:avLst/>
          </a:prstGeom>
        </p:spPr>
        <p:txBody>
          <a:bodyPr anchor="t" rtlCol="false" tIns="0" lIns="0" bIns="0" rIns="0">
            <a:spAutoFit/>
          </a:bodyPr>
          <a:lstStyle/>
          <a:p>
            <a:pPr algn="just">
              <a:lnSpc>
                <a:spcPts val="6406"/>
              </a:lnSpc>
              <a:spcBef>
                <a:spcPct val="0"/>
              </a:spcBef>
            </a:pPr>
            <a:r>
              <a:rPr lang="en-US" sz="4576">
                <a:solidFill>
                  <a:srgbClr val="191919"/>
                </a:solidFill>
                <a:latin typeface="Gotham Bold"/>
                <a:ea typeface="Gotham Bold"/>
                <a:cs typeface="Gotham Bold"/>
                <a:sym typeface="Gotham Bold"/>
              </a:rPr>
              <a:t>DASHBOARD ANALYSIS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1373119" y="-1315898"/>
            <a:ext cx="3499668" cy="13405540"/>
            <a:chOff x="0" y="0"/>
            <a:chExt cx="212191" cy="812800"/>
          </a:xfrm>
        </p:grpSpPr>
        <p:sp>
          <p:nvSpPr>
            <p:cNvPr name="Freeform 3" id="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5271FF"/>
              </a:solidFill>
              <a:prstDash val="solid"/>
              <a:miter/>
            </a:ln>
          </p:spPr>
        </p:sp>
        <p:sp>
          <p:nvSpPr>
            <p:cNvPr name="TextBox 4" id="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735588" y="5318634"/>
            <a:ext cx="992463" cy="992463"/>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p:spPr>
        </p:sp>
        <p:sp>
          <p:nvSpPr>
            <p:cNvPr name="TextBox 7" id="7"/>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ea typeface="Gotham"/>
                  <a:cs typeface="Gotham"/>
                  <a:sym typeface="Gotham"/>
                </a:rPr>
                <a:t>6</a:t>
              </a:r>
            </a:p>
          </p:txBody>
        </p:sp>
      </p:grpSp>
      <p:grpSp>
        <p:nvGrpSpPr>
          <p:cNvPr name="Group 8" id="8"/>
          <p:cNvGrpSpPr/>
          <p:nvPr/>
        </p:nvGrpSpPr>
        <p:grpSpPr>
          <a:xfrm rot="0">
            <a:off x="977741" y="3315742"/>
            <a:ext cx="508158" cy="543805"/>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name="Group 11" id="11"/>
          <p:cNvGrpSpPr/>
          <p:nvPr/>
        </p:nvGrpSpPr>
        <p:grpSpPr>
          <a:xfrm rot="0">
            <a:off x="977741" y="1982349"/>
            <a:ext cx="508158" cy="543805"/>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name="Group 14" id="14"/>
          <p:cNvGrpSpPr/>
          <p:nvPr/>
        </p:nvGrpSpPr>
        <p:grpSpPr>
          <a:xfrm rot="0">
            <a:off x="977741" y="3983373"/>
            <a:ext cx="508158" cy="54380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name="Group 17" id="17"/>
          <p:cNvGrpSpPr/>
          <p:nvPr/>
        </p:nvGrpSpPr>
        <p:grpSpPr>
          <a:xfrm rot="0">
            <a:off x="977741" y="2648112"/>
            <a:ext cx="508158" cy="54380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name="Group 20" id="20"/>
          <p:cNvGrpSpPr/>
          <p:nvPr/>
        </p:nvGrpSpPr>
        <p:grpSpPr>
          <a:xfrm rot="0">
            <a:off x="977741" y="6425585"/>
            <a:ext cx="508158" cy="543805"/>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7</a:t>
              </a:r>
            </a:p>
          </p:txBody>
        </p:sp>
      </p:grpSp>
      <p:grpSp>
        <p:nvGrpSpPr>
          <p:cNvPr name="Group 23" id="23"/>
          <p:cNvGrpSpPr/>
          <p:nvPr/>
        </p:nvGrpSpPr>
        <p:grpSpPr>
          <a:xfrm rot="0">
            <a:off x="977741" y="4651003"/>
            <a:ext cx="508158" cy="54380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name="Group 26" id="26"/>
          <p:cNvGrpSpPr/>
          <p:nvPr/>
        </p:nvGrpSpPr>
        <p:grpSpPr>
          <a:xfrm rot="0">
            <a:off x="977741" y="7093216"/>
            <a:ext cx="508158" cy="54380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8</a:t>
              </a:r>
            </a:p>
          </p:txBody>
        </p:sp>
      </p:grpSp>
      <p:grpSp>
        <p:nvGrpSpPr>
          <p:cNvPr name="Group 29" id="29"/>
          <p:cNvGrpSpPr/>
          <p:nvPr/>
        </p:nvGrpSpPr>
        <p:grpSpPr>
          <a:xfrm rot="0">
            <a:off x="11762088" y="-9632634"/>
            <a:ext cx="10994424" cy="10994424"/>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514350" cap="sq">
              <a:solidFill>
                <a:srgbClr val="5271FF">
                  <a:alpha val="11765"/>
                </a:srgbClr>
              </a:solidFill>
              <a:prstDash val="solid"/>
              <a:miter/>
            </a:ln>
          </p:spPr>
        </p:sp>
        <p:sp>
          <p:nvSpPr>
            <p:cNvPr name="TextBox 31" id="31"/>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
        <p:nvSpPr>
          <p:cNvPr name="Freeform 32" id="32"/>
          <p:cNvSpPr/>
          <p:nvPr/>
        </p:nvSpPr>
        <p:spPr>
          <a:xfrm flipH="false" flipV="false" rot="0">
            <a:off x="2492589" y="3006304"/>
            <a:ext cx="8003991" cy="4624658"/>
          </a:xfrm>
          <a:custGeom>
            <a:avLst/>
            <a:gdLst/>
            <a:ahLst/>
            <a:cxnLst/>
            <a:rect r="r" b="b" t="t" l="l"/>
            <a:pathLst>
              <a:path h="4624658" w="8003991">
                <a:moveTo>
                  <a:pt x="0" y="0"/>
                </a:moveTo>
                <a:lnTo>
                  <a:pt x="8003991" y="0"/>
                </a:lnTo>
                <a:lnTo>
                  <a:pt x="8003991" y="4624659"/>
                </a:lnTo>
                <a:lnTo>
                  <a:pt x="0" y="4624659"/>
                </a:lnTo>
                <a:lnTo>
                  <a:pt x="0" y="0"/>
                </a:lnTo>
                <a:close/>
              </a:path>
            </a:pathLst>
          </a:custGeom>
          <a:blipFill>
            <a:blip r:embed="rId2"/>
            <a:stretch>
              <a:fillRect l="0" t="0" r="0" b="0"/>
            </a:stretch>
          </a:blipFill>
        </p:spPr>
      </p:sp>
      <p:sp>
        <p:nvSpPr>
          <p:cNvPr name="Freeform 33" id="33"/>
          <p:cNvSpPr/>
          <p:nvPr/>
        </p:nvSpPr>
        <p:spPr>
          <a:xfrm flipH="false" flipV="false" rot="0">
            <a:off x="10858530" y="1218574"/>
            <a:ext cx="6396680" cy="3704332"/>
          </a:xfrm>
          <a:custGeom>
            <a:avLst/>
            <a:gdLst/>
            <a:ahLst/>
            <a:cxnLst/>
            <a:rect r="r" b="b" t="t" l="l"/>
            <a:pathLst>
              <a:path h="3704332" w="6396680">
                <a:moveTo>
                  <a:pt x="0" y="0"/>
                </a:moveTo>
                <a:lnTo>
                  <a:pt x="6396680" y="0"/>
                </a:lnTo>
                <a:lnTo>
                  <a:pt x="6396680" y="3704332"/>
                </a:lnTo>
                <a:lnTo>
                  <a:pt x="0" y="3704332"/>
                </a:lnTo>
                <a:lnTo>
                  <a:pt x="0" y="0"/>
                </a:lnTo>
                <a:close/>
              </a:path>
            </a:pathLst>
          </a:custGeom>
          <a:blipFill>
            <a:blip r:embed="rId3"/>
            <a:stretch>
              <a:fillRect l="0" t="0" r="0" b="0"/>
            </a:stretch>
          </a:blipFill>
        </p:spPr>
      </p:sp>
      <p:sp>
        <p:nvSpPr>
          <p:cNvPr name="Freeform 34" id="34"/>
          <p:cNvSpPr/>
          <p:nvPr/>
        </p:nvSpPr>
        <p:spPr>
          <a:xfrm flipH="false" flipV="false" rot="0">
            <a:off x="10862620" y="5194809"/>
            <a:ext cx="6396680" cy="3995482"/>
          </a:xfrm>
          <a:custGeom>
            <a:avLst/>
            <a:gdLst/>
            <a:ahLst/>
            <a:cxnLst/>
            <a:rect r="r" b="b" t="t" l="l"/>
            <a:pathLst>
              <a:path h="3995482" w="6396680">
                <a:moveTo>
                  <a:pt x="0" y="0"/>
                </a:moveTo>
                <a:lnTo>
                  <a:pt x="6396680" y="0"/>
                </a:lnTo>
                <a:lnTo>
                  <a:pt x="6396680" y="3995481"/>
                </a:lnTo>
                <a:lnTo>
                  <a:pt x="0" y="3995481"/>
                </a:lnTo>
                <a:lnTo>
                  <a:pt x="0" y="0"/>
                </a:lnTo>
                <a:close/>
              </a:path>
            </a:pathLst>
          </a:custGeom>
          <a:blipFill>
            <a:blip r:embed="rId4"/>
            <a:stretch>
              <a:fillRect l="-4045" t="0" r="-4045" b="-935"/>
            </a:stretch>
          </a:blipFill>
        </p:spPr>
      </p:sp>
      <p:sp>
        <p:nvSpPr>
          <p:cNvPr name="TextBox 35" id="35"/>
          <p:cNvSpPr txBox="true"/>
          <p:nvPr/>
        </p:nvSpPr>
        <p:spPr>
          <a:xfrm rot="0">
            <a:off x="2126549" y="1247491"/>
            <a:ext cx="7017451" cy="1015619"/>
          </a:xfrm>
          <a:prstGeom prst="rect">
            <a:avLst/>
          </a:prstGeom>
        </p:spPr>
        <p:txBody>
          <a:bodyPr anchor="t" rtlCol="false" tIns="0" lIns="0" bIns="0" rIns="0">
            <a:spAutoFit/>
          </a:bodyPr>
          <a:lstStyle/>
          <a:p>
            <a:pPr algn="l">
              <a:lnSpc>
                <a:spcPts val="8335"/>
              </a:lnSpc>
              <a:spcBef>
                <a:spcPct val="0"/>
              </a:spcBef>
            </a:pPr>
            <a:r>
              <a:rPr lang="en-US" sz="5953">
                <a:solidFill>
                  <a:srgbClr val="191919"/>
                </a:solidFill>
                <a:latin typeface="Gotham Bold"/>
                <a:ea typeface="Gotham Bold"/>
                <a:cs typeface="Gotham Bold"/>
                <a:sym typeface="Gotham Bold"/>
              </a:rPr>
              <a:t>OTHER INSIGHTS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1310" r="0" b="-21310"/>
            </a:stretch>
          </a:blipFill>
        </p:spPr>
      </p:sp>
      <p:grpSp>
        <p:nvGrpSpPr>
          <p:cNvPr name="Group 3" id="3"/>
          <p:cNvGrpSpPr/>
          <p:nvPr/>
        </p:nvGrpSpPr>
        <p:grpSpPr>
          <a:xfrm rot="0">
            <a:off x="-1373119" y="-1315898"/>
            <a:ext cx="3499668" cy="13405540"/>
            <a:chOff x="0" y="0"/>
            <a:chExt cx="212191" cy="812800"/>
          </a:xfrm>
        </p:grpSpPr>
        <p:sp>
          <p:nvSpPr>
            <p:cNvPr name="Freeform 4" id="4"/>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5271FF"/>
              </a:solidFill>
              <a:prstDash val="solid"/>
              <a:miter/>
            </a:ln>
          </p:spPr>
        </p:sp>
        <p:sp>
          <p:nvSpPr>
            <p:cNvPr name="TextBox 5" id="5"/>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735588" y="5976927"/>
            <a:ext cx="992463" cy="992463"/>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p:spPr>
        </p:sp>
        <p:sp>
          <p:nvSpPr>
            <p:cNvPr name="TextBox 8" id="8"/>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ea typeface="Gotham"/>
                  <a:cs typeface="Gotham"/>
                  <a:sym typeface="Gotham"/>
                </a:rPr>
                <a:t>7</a:t>
              </a:r>
            </a:p>
          </p:txBody>
        </p:sp>
      </p:grpSp>
      <p:grpSp>
        <p:nvGrpSpPr>
          <p:cNvPr name="Group 9" id="9"/>
          <p:cNvGrpSpPr/>
          <p:nvPr/>
        </p:nvGrpSpPr>
        <p:grpSpPr>
          <a:xfrm rot="0">
            <a:off x="977741" y="3315742"/>
            <a:ext cx="508158" cy="543805"/>
            <a:chOff x="0" y="0"/>
            <a:chExt cx="812800" cy="869819"/>
          </a:xfrm>
        </p:grpSpPr>
        <p:sp>
          <p:nvSpPr>
            <p:cNvPr name="Freeform 10" id="10"/>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1" id="11"/>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name="Group 12" id="12"/>
          <p:cNvGrpSpPr/>
          <p:nvPr/>
        </p:nvGrpSpPr>
        <p:grpSpPr>
          <a:xfrm rot="0">
            <a:off x="977741" y="1982349"/>
            <a:ext cx="508158" cy="543805"/>
            <a:chOff x="0" y="0"/>
            <a:chExt cx="812800" cy="869819"/>
          </a:xfrm>
        </p:grpSpPr>
        <p:sp>
          <p:nvSpPr>
            <p:cNvPr name="Freeform 13" id="13"/>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4" id="14"/>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name="Group 15" id="15"/>
          <p:cNvGrpSpPr/>
          <p:nvPr/>
        </p:nvGrpSpPr>
        <p:grpSpPr>
          <a:xfrm rot="0">
            <a:off x="977741" y="3983373"/>
            <a:ext cx="508158" cy="543805"/>
            <a:chOff x="0" y="0"/>
            <a:chExt cx="812800" cy="869819"/>
          </a:xfrm>
        </p:grpSpPr>
        <p:sp>
          <p:nvSpPr>
            <p:cNvPr name="Freeform 16" id="16"/>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7" id="17"/>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name="Group 18" id="18"/>
          <p:cNvGrpSpPr/>
          <p:nvPr/>
        </p:nvGrpSpPr>
        <p:grpSpPr>
          <a:xfrm rot="0">
            <a:off x="977741" y="2648112"/>
            <a:ext cx="508158" cy="543805"/>
            <a:chOff x="0" y="0"/>
            <a:chExt cx="812800" cy="869819"/>
          </a:xfrm>
        </p:grpSpPr>
        <p:sp>
          <p:nvSpPr>
            <p:cNvPr name="Freeform 19" id="1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0" id="2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name="Group 21" id="21"/>
          <p:cNvGrpSpPr/>
          <p:nvPr/>
        </p:nvGrpSpPr>
        <p:grpSpPr>
          <a:xfrm rot="0">
            <a:off x="977741" y="5318634"/>
            <a:ext cx="508158" cy="543805"/>
            <a:chOff x="0" y="0"/>
            <a:chExt cx="812800" cy="869819"/>
          </a:xfrm>
        </p:grpSpPr>
        <p:sp>
          <p:nvSpPr>
            <p:cNvPr name="Freeform 22" id="2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3" id="2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name="Group 24" id="24"/>
          <p:cNvGrpSpPr/>
          <p:nvPr/>
        </p:nvGrpSpPr>
        <p:grpSpPr>
          <a:xfrm rot="0">
            <a:off x="977741" y="4651003"/>
            <a:ext cx="508158" cy="543805"/>
            <a:chOff x="0" y="0"/>
            <a:chExt cx="812800" cy="869819"/>
          </a:xfrm>
        </p:grpSpPr>
        <p:sp>
          <p:nvSpPr>
            <p:cNvPr name="Freeform 25" id="2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6" id="2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name="Group 27" id="27"/>
          <p:cNvGrpSpPr/>
          <p:nvPr/>
        </p:nvGrpSpPr>
        <p:grpSpPr>
          <a:xfrm rot="0">
            <a:off x="977741" y="7093216"/>
            <a:ext cx="508158" cy="543805"/>
            <a:chOff x="0" y="0"/>
            <a:chExt cx="812800" cy="869819"/>
          </a:xfrm>
        </p:grpSpPr>
        <p:sp>
          <p:nvSpPr>
            <p:cNvPr name="Freeform 28" id="2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9" id="2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8</a:t>
              </a:r>
            </a:p>
          </p:txBody>
        </p:sp>
      </p:grpSp>
      <p:sp>
        <p:nvSpPr>
          <p:cNvPr name="TextBox 30" id="30"/>
          <p:cNvSpPr txBox="true"/>
          <p:nvPr/>
        </p:nvSpPr>
        <p:spPr>
          <a:xfrm rot="0">
            <a:off x="2126549" y="1460807"/>
            <a:ext cx="6794951" cy="938309"/>
          </a:xfrm>
          <a:prstGeom prst="rect">
            <a:avLst/>
          </a:prstGeom>
        </p:spPr>
        <p:txBody>
          <a:bodyPr anchor="t" rtlCol="false" tIns="0" lIns="0" bIns="0" rIns="0">
            <a:spAutoFit/>
          </a:bodyPr>
          <a:lstStyle/>
          <a:p>
            <a:pPr algn="l">
              <a:lnSpc>
                <a:spcPts val="7665"/>
              </a:lnSpc>
            </a:pPr>
            <a:r>
              <a:rPr lang="en-US" sz="5475">
                <a:solidFill>
                  <a:srgbClr val="191919"/>
                </a:solidFill>
                <a:latin typeface="Gotham Bold"/>
                <a:ea typeface="Gotham Bold"/>
                <a:cs typeface="Gotham Bold"/>
                <a:sym typeface="Gotham Bold"/>
              </a:rPr>
              <a:t>FEW OUTCOMES</a:t>
            </a:r>
          </a:p>
        </p:txBody>
      </p:sp>
      <p:sp>
        <p:nvSpPr>
          <p:cNvPr name="TextBox 31" id="31"/>
          <p:cNvSpPr txBox="true"/>
          <p:nvPr/>
        </p:nvSpPr>
        <p:spPr>
          <a:xfrm rot="0">
            <a:off x="5853111" y="2527904"/>
            <a:ext cx="10828037" cy="6526194"/>
          </a:xfrm>
          <a:prstGeom prst="rect">
            <a:avLst/>
          </a:prstGeom>
        </p:spPr>
        <p:txBody>
          <a:bodyPr anchor="t" rtlCol="false" tIns="0" lIns="0" bIns="0" rIns="0">
            <a:spAutoFit/>
          </a:bodyPr>
          <a:lstStyle/>
          <a:p>
            <a:pPr algn="l" marL="796289" indent="-398144" lvl="1">
              <a:lnSpc>
                <a:spcPts val="5163"/>
              </a:lnSpc>
              <a:buFont typeface="Arial"/>
              <a:buChar char="•"/>
            </a:pPr>
            <a:r>
              <a:rPr lang="en-US" sz="3688">
                <a:solidFill>
                  <a:srgbClr val="191919"/>
                </a:solidFill>
                <a:latin typeface="Times New Roman Condensed"/>
                <a:ea typeface="Times New Roman Condensed"/>
                <a:cs typeface="Times New Roman Condensed"/>
                <a:sym typeface="Times New Roman Condensed"/>
              </a:rPr>
              <a:t>There appears to be a higher percentage of females than males in the dataset (73.83% vs 26.17%).</a:t>
            </a:r>
          </a:p>
          <a:p>
            <a:pPr algn="l" marL="796289" indent="-398144" lvl="1">
              <a:lnSpc>
                <a:spcPts val="5163"/>
              </a:lnSpc>
              <a:buFont typeface="Arial"/>
              <a:buChar char="•"/>
            </a:pPr>
            <a:r>
              <a:rPr lang="en-US" sz="3688">
                <a:solidFill>
                  <a:srgbClr val="191919"/>
                </a:solidFill>
                <a:latin typeface="Times New Roman Condensed"/>
                <a:ea typeface="Times New Roman Condensed"/>
                <a:cs typeface="Times New Roman Condensed"/>
                <a:sym typeface="Times New Roman Condensed"/>
              </a:rPr>
              <a:t>People with chest pain tend to have higher cholesterol levels on average. This could be because chest pain is a symptom of coronary heart disease, which is caused by a buildup of plaque in the arteries.</a:t>
            </a:r>
          </a:p>
          <a:p>
            <a:pPr algn="l" marL="796289" indent="-398144" lvl="1">
              <a:lnSpc>
                <a:spcPts val="5163"/>
              </a:lnSpc>
              <a:buFont typeface="Arial"/>
              <a:buChar char="•"/>
            </a:pPr>
            <a:r>
              <a:rPr lang="en-US" sz="3688">
                <a:solidFill>
                  <a:srgbClr val="191919"/>
                </a:solidFill>
                <a:latin typeface="Times New Roman Condensed"/>
                <a:ea typeface="Times New Roman Condensed"/>
                <a:cs typeface="Times New Roman Condensed"/>
                <a:sym typeface="Times New Roman Condensed"/>
              </a:rPr>
              <a:t>There is a positive correlation between age and heart disease. This is because as people age, their arteries become more narrowed and hardened, which can lead to heart disease.</a:t>
            </a:r>
          </a:p>
          <a:p>
            <a:pPr algn="l">
              <a:lnSpc>
                <a:spcPts val="5163"/>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FFFE"/>
        </a:solidFill>
      </p:bgPr>
    </p:bg>
    <p:spTree>
      <p:nvGrpSpPr>
        <p:cNvPr id="1" name=""/>
        <p:cNvGrpSpPr/>
        <p:nvPr/>
      </p:nvGrpSpPr>
      <p:grpSpPr>
        <a:xfrm>
          <a:off x="0" y="0"/>
          <a:ext cx="0" cy="0"/>
          <a:chOff x="0" y="0"/>
          <a:chExt cx="0" cy="0"/>
        </a:xfrm>
      </p:grpSpPr>
      <p:grpSp>
        <p:nvGrpSpPr>
          <p:cNvPr name="Group 2" id="2"/>
          <p:cNvGrpSpPr/>
          <p:nvPr/>
        </p:nvGrpSpPr>
        <p:grpSpPr>
          <a:xfrm rot="0">
            <a:off x="-1373119" y="-1315898"/>
            <a:ext cx="3499668" cy="13405540"/>
            <a:chOff x="0" y="0"/>
            <a:chExt cx="212191" cy="812800"/>
          </a:xfrm>
        </p:grpSpPr>
        <p:sp>
          <p:nvSpPr>
            <p:cNvPr name="Freeform 3" id="3"/>
            <p:cNvSpPr/>
            <p:nvPr/>
          </p:nvSpPr>
          <p:spPr>
            <a:xfrm flipH="false" flipV="false" rot="0">
              <a:off x="0" y="0"/>
              <a:ext cx="212191" cy="812800"/>
            </a:xfrm>
            <a:custGeom>
              <a:avLst/>
              <a:gdLst/>
              <a:ahLst/>
              <a:cxnLst/>
              <a:rect r="r" b="b" t="t" l="l"/>
              <a:pathLst>
                <a:path h="812800" w="212191">
                  <a:moveTo>
                    <a:pt x="106095" y="0"/>
                  </a:moveTo>
                  <a:cubicBezTo>
                    <a:pt x="47500" y="0"/>
                    <a:pt x="0" y="181951"/>
                    <a:pt x="0" y="406400"/>
                  </a:cubicBezTo>
                  <a:cubicBezTo>
                    <a:pt x="0" y="630849"/>
                    <a:pt x="47500" y="812800"/>
                    <a:pt x="106095" y="812800"/>
                  </a:cubicBezTo>
                  <a:cubicBezTo>
                    <a:pt x="164690" y="812800"/>
                    <a:pt x="212191" y="630849"/>
                    <a:pt x="212191" y="406400"/>
                  </a:cubicBezTo>
                  <a:cubicBezTo>
                    <a:pt x="212191" y="181951"/>
                    <a:pt x="164690" y="0"/>
                    <a:pt x="106095" y="0"/>
                  </a:cubicBezTo>
                  <a:close/>
                </a:path>
              </a:pathLst>
            </a:custGeom>
            <a:solidFill>
              <a:srgbClr val="000000">
                <a:alpha val="0"/>
              </a:srgbClr>
            </a:solidFill>
            <a:ln w="19050" cap="sq">
              <a:solidFill>
                <a:srgbClr val="5271FF"/>
              </a:solidFill>
              <a:prstDash val="solid"/>
              <a:miter/>
            </a:ln>
          </p:spPr>
        </p:sp>
        <p:sp>
          <p:nvSpPr>
            <p:cNvPr name="TextBox 4" id="4"/>
            <p:cNvSpPr txBox="true"/>
            <p:nvPr/>
          </p:nvSpPr>
          <p:spPr>
            <a:xfrm>
              <a:off x="19893" y="47625"/>
              <a:ext cx="172405" cy="688975"/>
            </a:xfrm>
            <a:prstGeom prst="rect">
              <a:avLst/>
            </a:prstGeom>
          </p:spPr>
          <p:txBody>
            <a:bodyPr anchor="ctr" rtlCol="false" tIns="50800" lIns="50800" bIns="50800" rIns="50800"/>
            <a:lstStyle/>
            <a:p>
              <a:pPr algn="ctr">
                <a:lnSpc>
                  <a:spcPts val="2659"/>
                </a:lnSpc>
              </a:pPr>
            </a:p>
          </p:txBody>
        </p:sp>
      </p:grpSp>
      <p:grpSp>
        <p:nvGrpSpPr>
          <p:cNvPr name="Group 5" id="5"/>
          <p:cNvGrpSpPr/>
          <p:nvPr/>
        </p:nvGrpSpPr>
        <p:grpSpPr>
          <a:xfrm rot="0">
            <a:off x="735588" y="6701468"/>
            <a:ext cx="992463" cy="992463"/>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271FF"/>
            </a:solidFill>
          </p:spPr>
        </p:sp>
        <p:sp>
          <p:nvSpPr>
            <p:cNvPr name="TextBox 7" id="7"/>
            <p:cNvSpPr txBox="true"/>
            <p:nvPr/>
          </p:nvSpPr>
          <p:spPr>
            <a:xfrm>
              <a:off x="76200" y="19050"/>
              <a:ext cx="660400" cy="717550"/>
            </a:xfrm>
            <a:prstGeom prst="rect">
              <a:avLst/>
            </a:prstGeom>
          </p:spPr>
          <p:txBody>
            <a:bodyPr anchor="ctr" rtlCol="false" tIns="50800" lIns="50800" bIns="50800" rIns="50800"/>
            <a:lstStyle/>
            <a:p>
              <a:pPr algn="ctr">
                <a:lnSpc>
                  <a:spcPts val="3779"/>
                </a:lnSpc>
                <a:spcBef>
                  <a:spcPct val="0"/>
                </a:spcBef>
              </a:pPr>
              <a:r>
                <a:rPr lang="en-US" sz="2699">
                  <a:solidFill>
                    <a:srgbClr val="FFFEFE"/>
                  </a:solidFill>
                  <a:latin typeface="Gotham"/>
                  <a:ea typeface="Gotham"/>
                  <a:cs typeface="Gotham"/>
                  <a:sym typeface="Gotham"/>
                </a:rPr>
                <a:t>8</a:t>
              </a:r>
            </a:p>
          </p:txBody>
        </p:sp>
      </p:grpSp>
      <p:grpSp>
        <p:nvGrpSpPr>
          <p:cNvPr name="Group 8" id="8"/>
          <p:cNvGrpSpPr/>
          <p:nvPr/>
        </p:nvGrpSpPr>
        <p:grpSpPr>
          <a:xfrm rot="0">
            <a:off x="977741" y="3315742"/>
            <a:ext cx="508158" cy="543805"/>
            <a:chOff x="0" y="0"/>
            <a:chExt cx="812800" cy="869819"/>
          </a:xfrm>
        </p:grpSpPr>
        <p:sp>
          <p:nvSpPr>
            <p:cNvPr name="Freeform 9" id="9"/>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0" id="10"/>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3</a:t>
              </a:r>
            </a:p>
          </p:txBody>
        </p:sp>
      </p:grpSp>
      <p:grpSp>
        <p:nvGrpSpPr>
          <p:cNvPr name="Group 11" id="11"/>
          <p:cNvGrpSpPr/>
          <p:nvPr/>
        </p:nvGrpSpPr>
        <p:grpSpPr>
          <a:xfrm rot="0">
            <a:off x="977741" y="1982349"/>
            <a:ext cx="508158" cy="543805"/>
            <a:chOff x="0" y="0"/>
            <a:chExt cx="812800" cy="869819"/>
          </a:xfrm>
        </p:grpSpPr>
        <p:sp>
          <p:nvSpPr>
            <p:cNvPr name="Freeform 12" id="12"/>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3" id="13"/>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1</a:t>
              </a:r>
            </a:p>
          </p:txBody>
        </p:sp>
      </p:grpSp>
      <p:grpSp>
        <p:nvGrpSpPr>
          <p:cNvPr name="Group 14" id="14"/>
          <p:cNvGrpSpPr/>
          <p:nvPr/>
        </p:nvGrpSpPr>
        <p:grpSpPr>
          <a:xfrm rot="0">
            <a:off x="977741" y="3983373"/>
            <a:ext cx="508158" cy="543805"/>
            <a:chOff x="0" y="0"/>
            <a:chExt cx="812800" cy="869819"/>
          </a:xfrm>
        </p:grpSpPr>
        <p:sp>
          <p:nvSpPr>
            <p:cNvPr name="Freeform 15" id="15"/>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6" id="16"/>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4</a:t>
              </a:r>
            </a:p>
          </p:txBody>
        </p:sp>
      </p:grpSp>
      <p:grpSp>
        <p:nvGrpSpPr>
          <p:cNvPr name="Group 17" id="17"/>
          <p:cNvGrpSpPr/>
          <p:nvPr/>
        </p:nvGrpSpPr>
        <p:grpSpPr>
          <a:xfrm rot="0">
            <a:off x="977741" y="2648112"/>
            <a:ext cx="508158" cy="543805"/>
            <a:chOff x="0" y="0"/>
            <a:chExt cx="812800" cy="869819"/>
          </a:xfrm>
        </p:grpSpPr>
        <p:sp>
          <p:nvSpPr>
            <p:cNvPr name="Freeform 18" id="18"/>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19" id="19"/>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2</a:t>
              </a:r>
            </a:p>
          </p:txBody>
        </p:sp>
      </p:grpSp>
      <p:grpSp>
        <p:nvGrpSpPr>
          <p:cNvPr name="Group 20" id="20"/>
          <p:cNvGrpSpPr/>
          <p:nvPr/>
        </p:nvGrpSpPr>
        <p:grpSpPr>
          <a:xfrm rot="0">
            <a:off x="977741" y="5318634"/>
            <a:ext cx="508158" cy="543805"/>
            <a:chOff x="0" y="0"/>
            <a:chExt cx="812800" cy="869819"/>
          </a:xfrm>
        </p:grpSpPr>
        <p:sp>
          <p:nvSpPr>
            <p:cNvPr name="Freeform 21" id="21"/>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2" id="22"/>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6</a:t>
              </a:r>
            </a:p>
          </p:txBody>
        </p:sp>
      </p:grpSp>
      <p:grpSp>
        <p:nvGrpSpPr>
          <p:cNvPr name="Group 23" id="23"/>
          <p:cNvGrpSpPr/>
          <p:nvPr/>
        </p:nvGrpSpPr>
        <p:grpSpPr>
          <a:xfrm rot="0">
            <a:off x="977741" y="4651003"/>
            <a:ext cx="508158" cy="543805"/>
            <a:chOff x="0" y="0"/>
            <a:chExt cx="812800" cy="869819"/>
          </a:xfrm>
        </p:grpSpPr>
        <p:sp>
          <p:nvSpPr>
            <p:cNvPr name="Freeform 24" id="24"/>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5" id="25"/>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5</a:t>
              </a:r>
            </a:p>
          </p:txBody>
        </p:sp>
      </p:grpSp>
      <p:grpSp>
        <p:nvGrpSpPr>
          <p:cNvPr name="Group 26" id="26"/>
          <p:cNvGrpSpPr/>
          <p:nvPr/>
        </p:nvGrpSpPr>
        <p:grpSpPr>
          <a:xfrm rot="0">
            <a:off x="977741" y="5986264"/>
            <a:ext cx="508158" cy="543805"/>
            <a:chOff x="0" y="0"/>
            <a:chExt cx="812800" cy="869819"/>
          </a:xfrm>
        </p:grpSpPr>
        <p:sp>
          <p:nvSpPr>
            <p:cNvPr name="Freeform 27" id="27"/>
            <p:cNvSpPr/>
            <p:nvPr/>
          </p:nvSpPr>
          <p:spPr>
            <a:xfrm flipH="false" flipV="false" rot="0">
              <a:off x="0" y="0"/>
              <a:ext cx="812800" cy="869819"/>
            </a:xfrm>
            <a:custGeom>
              <a:avLst/>
              <a:gdLst/>
              <a:ahLst/>
              <a:cxnLst/>
              <a:rect r="r" b="b" t="t" l="l"/>
              <a:pathLst>
                <a:path h="869819" w="812800">
                  <a:moveTo>
                    <a:pt x="406400" y="0"/>
                  </a:moveTo>
                  <a:cubicBezTo>
                    <a:pt x="181951" y="0"/>
                    <a:pt x="0" y="194716"/>
                    <a:pt x="0" y="434909"/>
                  </a:cubicBezTo>
                  <a:cubicBezTo>
                    <a:pt x="0" y="675103"/>
                    <a:pt x="181951" y="869819"/>
                    <a:pt x="406400" y="869819"/>
                  </a:cubicBezTo>
                  <a:cubicBezTo>
                    <a:pt x="630849" y="869819"/>
                    <a:pt x="812800" y="675103"/>
                    <a:pt x="812800" y="434909"/>
                  </a:cubicBezTo>
                  <a:cubicBezTo>
                    <a:pt x="812800" y="194716"/>
                    <a:pt x="630849" y="0"/>
                    <a:pt x="406400" y="0"/>
                  </a:cubicBezTo>
                  <a:close/>
                </a:path>
              </a:pathLst>
            </a:custGeom>
            <a:solidFill>
              <a:srgbClr val="FFFEFE"/>
            </a:solidFill>
            <a:ln w="9525" cap="sq">
              <a:solidFill>
                <a:srgbClr val="5271FF"/>
              </a:solidFill>
              <a:prstDash val="solid"/>
              <a:miter/>
            </a:ln>
          </p:spPr>
        </p:sp>
        <p:sp>
          <p:nvSpPr>
            <p:cNvPr name="TextBox 28" id="28"/>
            <p:cNvSpPr txBox="true"/>
            <p:nvPr/>
          </p:nvSpPr>
          <p:spPr>
            <a:xfrm>
              <a:off x="76200" y="52970"/>
              <a:ext cx="660400" cy="735303"/>
            </a:xfrm>
            <a:prstGeom prst="rect">
              <a:avLst/>
            </a:prstGeom>
          </p:spPr>
          <p:txBody>
            <a:bodyPr anchor="ctr" rtlCol="false" tIns="50800" lIns="50800" bIns="50800" rIns="50800"/>
            <a:lstStyle/>
            <a:p>
              <a:pPr algn="ctr">
                <a:lnSpc>
                  <a:spcPts val="2380"/>
                </a:lnSpc>
                <a:spcBef>
                  <a:spcPct val="0"/>
                </a:spcBef>
              </a:pPr>
              <a:r>
                <a:rPr lang="en-US" sz="1700">
                  <a:solidFill>
                    <a:srgbClr val="191919"/>
                  </a:solidFill>
                  <a:latin typeface="Gotham"/>
                  <a:ea typeface="Gotham"/>
                  <a:cs typeface="Gotham"/>
                  <a:sym typeface="Gotham"/>
                </a:rPr>
                <a:t>7</a:t>
              </a:r>
            </a:p>
          </p:txBody>
        </p:sp>
      </p:grpSp>
      <p:sp>
        <p:nvSpPr>
          <p:cNvPr name="Freeform 29" id="29"/>
          <p:cNvSpPr/>
          <p:nvPr/>
        </p:nvSpPr>
        <p:spPr>
          <a:xfrm flipH="false" flipV="false" rot="0">
            <a:off x="16313420" y="1028700"/>
            <a:ext cx="945880" cy="236470"/>
          </a:xfrm>
          <a:custGeom>
            <a:avLst/>
            <a:gdLst/>
            <a:ahLst/>
            <a:cxnLst/>
            <a:rect r="r" b="b" t="t" l="l"/>
            <a:pathLst>
              <a:path h="236470" w="945880">
                <a:moveTo>
                  <a:pt x="0" y="0"/>
                </a:moveTo>
                <a:lnTo>
                  <a:pt x="945880" y="0"/>
                </a:lnTo>
                <a:lnTo>
                  <a:pt x="945880" y="236470"/>
                </a:lnTo>
                <a:lnTo>
                  <a:pt x="0" y="23647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0" id="30"/>
          <p:cNvGrpSpPr>
            <a:grpSpLocks noChangeAspect="true"/>
          </p:cNvGrpSpPr>
          <p:nvPr/>
        </p:nvGrpSpPr>
        <p:grpSpPr>
          <a:xfrm rot="0">
            <a:off x="2887797" y="818642"/>
            <a:ext cx="5494955" cy="8208527"/>
            <a:chOff x="0" y="0"/>
            <a:chExt cx="5969000" cy="8916670"/>
          </a:xfrm>
        </p:grpSpPr>
        <p:sp>
          <p:nvSpPr>
            <p:cNvPr name="Freeform 31" id="31"/>
            <p:cNvSpPr/>
            <p:nvPr/>
          </p:nvSpPr>
          <p:spPr>
            <a:xfrm flipH="false" flipV="false" rot="0">
              <a:off x="127" y="6350"/>
              <a:ext cx="5968747" cy="8903970"/>
            </a:xfrm>
            <a:custGeom>
              <a:avLst/>
              <a:gdLst/>
              <a:ahLst/>
              <a:cxnLst/>
              <a:rect r="r" b="b" t="t" l="l"/>
              <a:pathLst>
                <a:path h="8903970" w="5968747">
                  <a:moveTo>
                    <a:pt x="2988310" y="8903970"/>
                  </a:moveTo>
                  <a:lnTo>
                    <a:pt x="2980563" y="8903970"/>
                  </a:lnTo>
                  <a:cubicBezTo>
                    <a:pt x="2246376" y="8903970"/>
                    <a:pt x="1538224" y="8630412"/>
                    <a:pt x="986790" y="8133714"/>
                  </a:cubicBezTo>
                  <a:cubicBezTo>
                    <a:pt x="420243" y="7623429"/>
                    <a:pt x="76581" y="6921881"/>
                    <a:pt x="19177" y="6158230"/>
                  </a:cubicBezTo>
                  <a:lnTo>
                    <a:pt x="16510" y="6121781"/>
                  </a:lnTo>
                  <a:cubicBezTo>
                    <a:pt x="4064" y="5781802"/>
                    <a:pt x="0" y="2921762"/>
                    <a:pt x="23876" y="2678811"/>
                  </a:cubicBezTo>
                  <a:cubicBezTo>
                    <a:pt x="96647" y="1941195"/>
                    <a:pt x="439801" y="1261618"/>
                    <a:pt x="990092" y="765302"/>
                  </a:cubicBezTo>
                  <a:cubicBezTo>
                    <a:pt x="1537208" y="271780"/>
                    <a:pt x="2242439" y="0"/>
                    <a:pt x="2975737" y="0"/>
                  </a:cubicBezTo>
                  <a:lnTo>
                    <a:pt x="2992882" y="0"/>
                  </a:lnTo>
                  <a:cubicBezTo>
                    <a:pt x="3726180" y="0"/>
                    <a:pt x="4431411" y="271780"/>
                    <a:pt x="4978527" y="765302"/>
                  </a:cubicBezTo>
                  <a:cubicBezTo>
                    <a:pt x="5528945" y="1261745"/>
                    <a:pt x="5871972" y="1941195"/>
                    <a:pt x="5944743" y="2678684"/>
                  </a:cubicBezTo>
                  <a:cubicBezTo>
                    <a:pt x="5968747" y="2921762"/>
                    <a:pt x="5964555" y="5782310"/>
                    <a:pt x="5952109" y="6122289"/>
                  </a:cubicBezTo>
                  <a:lnTo>
                    <a:pt x="5951982" y="6125083"/>
                  </a:lnTo>
                  <a:lnTo>
                    <a:pt x="5949442" y="6158230"/>
                  </a:lnTo>
                  <a:cubicBezTo>
                    <a:pt x="5892038" y="6921881"/>
                    <a:pt x="5548376" y="7623429"/>
                    <a:pt x="4981829" y="8133715"/>
                  </a:cubicBezTo>
                  <a:cubicBezTo>
                    <a:pt x="4430522" y="8630412"/>
                    <a:pt x="3722497" y="8903970"/>
                    <a:pt x="2988310" y="8903970"/>
                  </a:cubicBezTo>
                  <a:close/>
                  <a:moveTo>
                    <a:pt x="2975737" y="19050"/>
                  </a:moveTo>
                  <a:cubicBezTo>
                    <a:pt x="2247138" y="19050"/>
                    <a:pt x="1546479" y="289052"/>
                    <a:pt x="1002792" y="779399"/>
                  </a:cubicBezTo>
                  <a:cubicBezTo>
                    <a:pt x="455930" y="1272540"/>
                    <a:pt x="115062" y="1947799"/>
                    <a:pt x="42926" y="2680589"/>
                  </a:cubicBezTo>
                  <a:cubicBezTo>
                    <a:pt x="19050" y="2923286"/>
                    <a:pt x="23241" y="5781167"/>
                    <a:pt x="35560" y="6121019"/>
                  </a:cubicBezTo>
                  <a:lnTo>
                    <a:pt x="35687" y="6123686"/>
                  </a:lnTo>
                  <a:lnTo>
                    <a:pt x="38227" y="6156706"/>
                  </a:lnTo>
                  <a:cubicBezTo>
                    <a:pt x="95250" y="6915403"/>
                    <a:pt x="436626" y="7612507"/>
                    <a:pt x="999617" y="8119490"/>
                  </a:cubicBezTo>
                  <a:cubicBezTo>
                    <a:pt x="1547622" y="8613012"/>
                    <a:pt x="2251202" y="8884793"/>
                    <a:pt x="2980690" y="8884793"/>
                  </a:cubicBezTo>
                  <a:lnTo>
                    <a:pt x="2988437" y="8884793"/>
                  </a:lnTo>
                  <a:cubicBezTo>
                    <a:pt x="3717925" y="8884793"/>
                    <a:pt x="4421378" y="8613012"/>
                    <a:pt x="4969383" y="8119490"/>
                  </a:cubicBezTo>
                  <a:cubicBezTo>
                    <a:pt x="5532374" y="7612507"/>
                    <a:pt x="5873750" y="6915403"/>
                    <a:pt x="5930773" y="6156706"/>
                  </a:cubicBezTo>
                  <a:lnTo>
                    <a:pt x="5933313" y="6121527"/>
                  </a:lnTo>
                  <a:cubicBezTo>
                    <a:pt x="5945632" y="5781675"/>
                    <a:pt x="5949950" y="2923159"/>
                    <a:pt x="5925947" y="2680462"/>
                  </a:cubicBezTo>
                  <a:cubicBezTo>
                    <a:pt x="5853684" y="1947672"/>
                    <a:pt x="5512816" y="1272540"/>
                    <a:pt x="4965954" y="779272"/>
                  </a:cubicBezTo>
                  <a:cubicBezTo>
                    <a:pt x="4422140" y="289052"/>
                    <a:pt x="3721481" y="19050"/>
                    <a:pt x="2992882" y="19050"/>
                  </a:cubicBezTo>
                  <a:lnTo>
                    <a:pt x="2975737" y="19050"/>
                  </a:lnTo>
                  <a:close/>
                </a:path>
              </a:pathLst>
            </a:custGeom>
            <a:solidFill>
              <a:srgbClr val="5271FF"/>
            </a:solidFill>
          </p:spPr>
        </p:sp>
        <p:sp>
          <p:nvSpPr>
            <p:cNvPr name="Freeform 32" id="32"/>
            <p:cNvSpPr/>
            <p:nvPr/>
          </p:nvSpPr>
          <p:spPr>
            <a:xfrm flipH="false" flipV="false" rot="0">
              <a:off x="148844" y="155701"/>
              <a:ext cx="5671185" cy="8605520"/>
            </a:xfrm>
            <a:custGeom>
              <a:avLst/>
              <a:gdLst/>
              <a:ahLst/>
              <a:cxnLst/>
              <a:rect r="r" b="b" t="t" l="l"/>
              <a:pathLst>
                <a:path h="8605520" w="5671185">
                  <a:moveTo>
                    <a:pt x="2831846" y="8605394"/>
                  </a:moveTo>
                  <a:cubicBezTo>
                    <a:pt x="2134616" y="8605394"/>
                    <a:pt x="1462024" y="8345425"/>
                    <a:pt x="937895" y="7873493"/>
                  </a:cubicBezTo>
                  <a:cubicBezTo>
                    <a:pt x="399923" y="7388987"/>
                    <a:pt x="73660" y="6722873"/>
                    <a:pt x="19177" y="5997702"/>
                  </a:cubicBezTo>
                  <a:lnTo>
                    <a:pt x="16891" y="5966968"/>
                  </a:lnTo>
                  <a:cubicBezTo>
                    <a:pt x="4572" y="5629021"/>
                    <a:pt x="0" y="2784729"/>
                    <a:pt x="23749" y="2544064"/>
                  </a:cubicBezTo>
                  <a:cubicBezTo>
                    <a:pt x="92710" y="1843532"/>
                    <a:pt x="418592" y="1198245"/>
                    <a:pt x="941324" y="726821"/>
                  </a:cubicBezTo>
                  <a:cubicBezTo>
                    <a:pt x="1461008" y="258064"/>
                    <a:pt x="2130679" y="0"/>
                    <a:pt x="2827020" y="0"/>
                  </a:cubicBezTo>
                  <a:lnTo>
                    <a:pt x="2844165" y="0"/>
                  </a:lnTo>
                  <a:cubicBezTo>
                    <a:pt x="3540506" y="0"/>
                    <a:pt x="4210177" y="258191"/>
                    <a:pt x="4729861" y="726949"/>
                  </a:cubicBezTo>
                  <a:cubicBezTo>
                    <a:pt x="5252593" y="1198373"/>
                    <a:pt x="5578475" y="1843787"/>
                    <a:pt x="5647436" y="2544192"/>
                  </a:cubicBezTo>
                  <a:cubicBezTo>
                    <a:pt x="5671185" y="2784857"/>
                    <a:pt x="5666613" y="5629149"/>
                    <a:pt x="5654167" y="5967731"/>
                  </a:cubicBezTo>
                  <a:lnTo>
                    <a:pt x="5651881" y="5997830"/>
                  </a:lnTo>
                  <a:cubicBezTo>
                    <a:pt x="5597398" y="6722999"/>
                    <a:pt x="5271135" y="7389242"/>
                    <a:pt x="4733163" y="7873747"/>
                  </a:cubicBezTo>
                  <a:cubicBezTo>
                    <a:pt x="4209161" y="8345679"/>
                    <a:pt x="3536569" y="8605521"/>
                    <a:pt x="2839339" y="8605521"/>
                  </a:cubicBezTo>
                  <a:lnTo>
                    <a:pt x="2831846" y="8605521"/>
                  </a:lnTo>
                  <a:close/>
                </a:path>
              </a:pathLst>
            </a:custGeom>
            <a:blipFill>
              <a:blip r:embed="rId4"/>
              <a:stretch>
                <a:fillRect l="-64150" t="0" r="-64150" b="0"/>
              </a:stretch>
            </a:blipFill>
          </p:spPr>
        </p:sp>
      </p:grpSp>
      <p:sp>
        <p:nvSpPr>
          <p:cNvPr name="TextBox 33" id="33"/>
          <p:cNvSpPr txBox="true"/>
          <p:nvPr/>
        </p:nvSpPr>
        <p:spPr>
          <a:xfrm rot="0">
            <a:off x="9756578" y="3372958"/>
            <a:ext cx="7502722" cy="3824742"/>
          </a:xfrm>
          <a:prstGeom prst="rect">
            <a:avLst/>
          </a:prstGeom>
        </p:spPr>
        <p:txBody>
          <a:bodyPr anchor="t" rtlCol="false" tIns="0" lIns="0" bIns="0" rIns="0">
            <a:spAutoFit/>
          </a:bodyPr>
          <a:lstStyle/>
          <a:p>
            <a:pPr algn="l">
              <a:lnSpc>
                <a:spcPts val="13988"/>
              </a:lnSpc>
            </a:pPr>
            <a:r>
              <a:rPr lang="en-US" sz="15371">
                <a:solidFill>
                  <a:srgbClr val="191919"/>
                </a:solidFill>
                <a:latin typeface="Some Time Later"/>
                <a:ea typeface="Some Time Later"/>
                <a:cs typeface="Some Time Later"/>
                <a:sym typeface="Some Time Later"/>
              </a:rPr>
              <a:t>Thank you</a:t>
            </a:r>
          </a:p>
        </p:txBody>
      </p:sp>
      <p:grpSp>
        <p:nvGrpSpPr>
          <p:cNvPr name="Group 34" id="34"/>
          <p:cNvGrpSpPr/>
          <p:nvPr/>
        </p:nvGrpSpPr>
        <p:grpSpPr>
          <a:xfrm rot="0">
            <a:off x="16786360" y="-353712"/>
            <a:ext cx="10994424" cy="10994424"/>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619125" cap="sq">
              <a:solidFill>
                <a:srgbClr val="5271FF">
                  <a:alpha val="11765"/>
                </a:srgbClr>
              </a:solidFill>
              <a:prstDash val="solid"/>
              <a:miter/>
            </a:ln>
          </p:spPr>
        </p:sp>
        <p:sp>
          <p:nvSpPr>
            <p:cNvPr name="TextBox 36" id="36"/>
            <p:cNvSpPr txBox="true"/>
            <p:nvPr/>
          </p:nvSpPr>
          <p:spPr>
            <a:xfrm>
              <a:off x="76200" y="47625"/>
              <a:ext cx="660400" cy="688975"/>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DAGLMp97H7A</dc:identifier>
  <dcterms:modified xsi:type="dcterms:W3CDTF">2011-08-01T06:04:30Z</dcterms:modified>
  <cp:revision>1</cp:revision>
  <dc:title>White and Orange Simple Portfolio Presentation</dc:title>
</cp:coreProperties>
</file>

<file path=docProps/thumbnail.jpeg>
</file>